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8" r:id="rId4"/>
    <p:sldMasterId id="2147483839" r:id="rId5"/>
  </p:sldMasterIdLst>
  <p:notesMasterIdLst>
    <p:notesMasterId r:id="rId30"/>
  </p:notesMasterIdLst>
  <p:handoutMasterIdLst>
    <p:handoutMasterId r:id="rId31"/>
  </p:handoutMasterIdLst>
  <p:sldIdLst>
    <p:sldId id="467" r:id="rId6"/>
    <p:sldId id="300" r:id="rId7"/>
    <p:sldId id="365" r:id="rId8"/>
    <p:sldId id="366" r:id="rId9"/>
    <p:sldId id="367" r:id="rId10"/>
    <p:sldId id="369" r:id="rId11"/>
    <p:sldId id="459" r:id="rId12"/>
    <p:sldId id="460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451" r:id="rId28"/>
    <p:sldId id="461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Rizza San Agustin" initials="RSA" lastIdx="7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6CB"/>
    <a:srgbClr val="0093F7"/>
    <a:srgbClr val="17BEFF"/>
    <a:srgbClr val="FCB64C"/>
    <a:srgbClr val="FFFFFF"/>
    <a:srgbClr val="505153"/>
    <a:srgbClr val="595A5D"/>
    <a:srgbClr val="414042"/>
    <a:srgbClr val="DCDCDC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33" autoAdjust="0"/>
    <p:restoredTop sz="82709" autoAdjust="0"/>
  </p:normalViewPr>
  <p:slideViewPr>
    <p:cSldViewPr snapToGrid="0" showGuides="1">
      <p:cViewPr varScale="1">
        <p:scale>
          <a:sx n="126" d="100"/>
          <a:sy n="126" d="100"/>
        </p:scale>
        <p:origin x="816" y="108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176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93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1B596C-6945-4A63-904A-0C660E4E53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4A473-247D-4EE2-8DA3-D864154AA6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86190-B48D-41A1-9D2C-6933D3CEAB9A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DE4A5-C581-4E9F-9358-138EEFD68C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482C9-0F9B-408C-8EB0-1C3A163424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75319-35D2-4F12-80E0-F52A14B75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81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4/10/2018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12F434E-7790-AF41-B6EE-6BFB1C5467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8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709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564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 sz="1600"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5186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292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 sz="1600" b="1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7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 sz="1600"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0950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6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10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 sz="1600"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2955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827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12F434E-7790-AF41-B6EE-6BFB1C5467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22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197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190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Shape 2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 sz="1600"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437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Shape 2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 sz="1600" b="1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87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94B7E403-BA2D-5A4C-B9F8-CA57C0264D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33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94B7E403-BA2D-5A4C-B9F8-CA57C0264D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08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Shape 2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 sz="1600"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6985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Shape 2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 sz="1600"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0351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Shape 2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 sz="1600"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766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50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96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269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4575" y="966787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35C048E-8071-479F-A57E-0C60AE8E9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4575" y="1446609"/>
            <a:ext cx="4038600" cy="3178731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985E369C-A59F-4579-867F-A0090362A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92" y="313056"/>
            <a:ext cx="8205304" cy="5403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BAFD5FF-54C2-4F92-810C-EF4702AE2B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0592" y="966787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87EE898-FE3D-4DE6-B952-F54F000AE40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40592" y="1446609"/>
            <a:ext cx="4038600" cy="3178731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216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891F9A6C-32FF-4337-AC42-3E65EE29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92" y="313056"/>
            <a:ext cx="8205304" cy="5403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5850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9DA347FC-E284-491D-9BDF-7349D9F0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92" y="313056"/>
            <a:ext cx="8205304" cy="5403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754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3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08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7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3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AC1C19C3-EB73-4EE7-8DCC-557BF4DA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92" y="313056"/>
            <a:ext cx="8205304" cy="5403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401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31E7B8D-A3C0-4CA2-A930-75B2943BD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92" y="313056"/>
            <a:ext cx="8205304" cy="5403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5080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192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1000">
              <a:schemeClr val="bg1"/>
            </a:gs>
            <a:gs pos="23000">
              <a:schemeClr val="tx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32A44-33C7-4B39-A646-7EF91A529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9144000" cy="112221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11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459" y="1674428"/>
            <a:ext cx="6069541" cy="1250668"/>
          </a:xfrm>
        </p:spPr>
        <p:txBody>
          <a:bodyPr anchor="ctr" anchorCtr="0"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69504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1645295" y="234404"/>
            <a:ext cx="5853411" cy="1138536"/>
          </a:xfrm>
          <a:prstGeom prst="rect">
            <a:avLst/>
          </a:prstGeom>
        </p:spPr>
        <p:txBody>
          <a:bodyPr lIns="47625" tIns="47625" rIns="47625" bIns="47625" anchor="ctr">
            <a:normAutofit/>
          </a:bodyPr>
          <a:lstStyle>
            <a:lvl1pPr defTabSz="328613">
              <a:defRPr sz="4163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4474739" y="4878958"/>
            <a:ext cx="250068" cy="234680"/>
          </a:xfrm>
          <a:prstGeom prst="rect">
            <a:avLst/>
          </a:prstGeom>
        </p:spPr>
        <p:txBody>
          <a:bodyPr lIns="47625" tIns="47625" rIns="47625" bIns="47625"/>
          <a:lstStyle>
            <a:lvl1pPr defTabSz="328613"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406101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48915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 smtClean="0">
                <a:solidFill>
                  <a:prstClr val="white">
                    <a:lumMod val="50000"/>
                  </a:prstClr>
                </a:solidFill>
              </a:rPr>
              <a:t>© 2015, Amazon Web Services, Inc. or its Affiliates. All rights reserved.</a:t>
            </a:r>
            <a:endParaRPr lang="en-US" sz="7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87358" y="4653047"/>
            <a:ext cx="569284" cy="214318"/>
          </a:xfrm>
          <a:prstGeom prst="rect">
            <a:avLst/>
          </a:prstGeom>
        </p:spPr>
      </p:pic>
      <p:sp>
        <p:nvSpPr>
          <p:cNvPr id="10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730500" y="3643480"/>
            <a:ext cx="3683000" cy="433387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Presenter, Team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730500" y="4024481"/>
            <a:ext cx="3683000" cy="369888"/>
          </a:xfrm>
        </p:spPr>
        <p:txBody>
          <a:bodyPr>
            <a:norm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Date</a:t>
            </a:r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909506" y="2173165"/>
            <a:ext cx="7324988" cy="744537"/>
          </a:xfrm>
        </p:spPr>
        <p:txBody>
          <a:bodyPr>
            <a:noAutofit/>
          </a:bodyPr>
          <a:lstStyle>
            <a:lvl1pPr marL="0" indent="0" algn="ctr">
              <a:buNone/>
              <a:defRPr sz="32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551209" y="2923512"/>
            <a:ext cx="6041582" cy="487849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211" y="502920"/>
            <a:ext cx="2897579" cy="107607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1E8887E-FAED-42C8-AAA6-5F72A18A1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92" y="313056"/>
            <a:ext cx="8205304" cy="5403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AlexaDevDays_deck-template_logo-02.png">
            <a:extLst>
              <a:ext uri="{FF2B5EF4-FFF2-40B4-BE49-F238E27FC236}">
                <a16:creationId xmlns:a16="http://schemas.microsoft.com/office/drawing/2014/main" id="{D1C4725E-A70D-44DA-9F16-3C74D743F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08" y="3729299"/>
            <a:ext cx="3154126" cy="131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703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rgbClr val="F2F2F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F2F2F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3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08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7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3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lexaDevDays_deck-template_logo-02.png">
            <a:extLst>
              <a:ext uri="{FF2B5EF4-FFF2-40B4-BE49-F238E27FC236}">
                <a16:creationId xmlns:a16="http://schemas.microsoft.com/office/drawing/2014/main" id="{5248C39C-675B-4436-BF4F-85F53F251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08" y="3729299"/>
            <a:ext cx="3154126" cy="1314115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7B8E418-66BD-427C-B33E-9C4160FFA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92" y="313056"/>
            <a:ext cx="8205304" cy="5403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B252A-FCEB-48DC-AD55-D710ACD1BB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1313" y="967740"/>
            <a:ext cx="8204200" cy="36582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43016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459" y="1674428"/>
            <a:ext cx="6069541" cy="1250668"/>
          </a:xfrm>
        </p:spPr>
        <p:txBody>
          <a:bodyPr anchor="ctr" anchorCtr="0">
            <a:no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87358" y="4653047"/>
            <a:ext cx="569284" cy="21431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630376"/>
            <a:ext cx="7728214" cy="1021556"/>
          </a:xfrm>
        </p:spPr>
        <p:txBody>
          <a:bodyPr anchor="ctr">
            <a:noAutofit/>
          </a:bodyPr>
          <a:lstStyle>
            <a:lvl1pPr algn="ctr">
              <a:defRPr sz="4000" b="1" cap="none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2730500" y="3722055"/>
            <a:ext cx="3662062" cy="433387"/>
          </a:xfrm>
        </p:spPr>
        <p:txBody>
          <a:bodyPr>
            <a:normAutofit/>
          </a:bodyPr>
          <a:lstStyle>
            <a:lvl1pPr marL="0" indent="0" algn="ctr">
              <a:buNone/>
              <a:defRPr sz="1600" b="0" cap="none" spc="0" baseline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211" y="502920"/>
            <a:ext cx="2897579" cy="1076072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7B8E418-66BD-427C-B33E-9C4160FFA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92" y="313056"/>
            <a:ext cx="8205304" cy="5403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E1A41E-FD4C-4389-938D-CF825FC7DDF2}"/>
              </a:ext>
            </a:extLst>
          </p:cNvPr>
          <p:cNvSpPr/>
          <p:nvPr userDrawn="1"/>
        </p:nvSpPr>
        <p:spPr>
          <a:xfrm>
            <a:off x="131839" y="3971656"/>
            <a:ext cx="2626601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buClr>
                <a:prstClr val="white"/>
              </a:buClr>
              <a:buSzPct val="25000"/>
            </a:pPr>
            <a:r>
              <a:rPr lang="en-US" sz="2000" b="0" dirty="0" smtClean="0">
                <a:solidFill>
                  <a:prstClr val="white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@</a:t>
            </a:r>
            <a:r>
              <a:rPr lang="en-US" sz="2000" b="0" dirty="0" err="1" smtClean="0">
                <a:solidFill>
                  <a:prstClr val="white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Jeff</a:t>
            </a:r>
            <a:r>
              <a:rPr lang="en-US" sz="2000" b="0" dirty="0" err="1" smtClean="0">
                <a:gradFill>
                  <a:gsLst>
                    <a:gs pos="0">
                      <a:srgbClr val="17FBFF"/>
                    </a:gs>
                    <a:gs pos="84000">
                      <a:srgbClr val="0A72B4"/>
                    </a:gs>
                  </a:gsLst>
                  <a:lin ang="5400000" scaled="1"/>
                </a:gra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Blankenburg</a:t>
            </a:r>
            <a:r>
              <a:rPr lang="en-US" sz="2000" b="0" dirty="0" smtClean="0">
                <a:gradFill>
                  <a:gsLst>
                    <a:gs pos="0">
                      <a:srgbClr val="17FBFF"/>
                    </a:gs>
                    <a:gs pos="84000">
                      <a:srgbClr val="0A72B4"/>
                    </a:gs>
                  </a:gsLst>
                  <a:lin ang="5400000" scaled="1"/>
                </a:gra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b="0" dirty="0" smtClean="0">
                <a:solidFill>
                  <a:prstClr val="white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@</a:t>
            </a:r>
            <a:r>
              <a:rPr lang="en-US" sz="2000" b="0" dirty="0" err="1">
                <a:solidFill>
                  <a:prstClr val="white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Alexa</a:t>
            </a:r>
            <a:r>
              <a:rPr lang="en-US" sz="2000" b="0" dirty="0" err="1">
                <a:gradFill>
                  <a:gsLst>
                    <a:gs pos="0">
                      <a:srgbClr val="17FBFF"/>
                    </a:gs>
                    <a:gs pos="84000">
                      <a:srgbClr val="0A72B4"/>
                    </a:gs>
                  </a:gsLst>
                  <a:lin ang="5400000" scaled="1"/>
                </a:gra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Devs</a:t>
            </a:r>
            <a:endParaRPr lang="en-US" sz="2000" b="0" dirty="0">
              <a:gradFill>
                <a:gsLst>
                  <a:gs pos="0">
                    <a:srgbClr val="17FBFF"/>
                  </a:gs>
                  <a:gs pos="79000">
                    <a:srgbClr val="0A72B4"/>
                  </a:gs>
                </a:gsLst>
                <a:lin ang="5400000" scaled="1"/>
              </a:gra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FD8AD20-3C49-4E5D-AECD-32546F54E83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1313" y="967740"/>
            <a:ext cx="8204200" cy="29107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819BAB-90F5-406C-AD46-39BCF7C1A6AF}"/>
              </a:ext>
            </a:extLst>
          </p:cNvPr>
          <p:cNvCxnSpPr>
            <a:cxnSpLocks/>
          </p:cNvCxnSpPr>
          <p:nvPr userDrawn="1"/>
        </p:nvCxnSpPr>
        <p:spPr>
          <a:xfrm>
            <a:off x="-7620" y="3809943"/>
            <a:ext cx="915162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rgbClr val="0570A0"/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530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387559" y="4065327"/>
            <a:ext cx="3683000" cy="433387"/>
          </a:xfrm>
        </p:spPr>
        <p:txBody>
          <a:bodyPr>
            <a:normAutofit/>
          </a:bodyPr>
          <a:lstStyle>
            <a:lvl1pPr marL="0" indent="0" algn="r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87559" y="4415848"/>
            <a:ext cx="3683000" cy="369888"/>
          </a:xfr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250571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000918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38630" y="4932756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50000"/>
                  </a:schemeClr>
                </a:solidFill>
              </a:rPr>
              <a:t>© 2017, Amazon Alexa,</a:t>
            </a:r>
            <a:r>
              <a:rPr lang="en-US" sz="700" baseline="0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-US" sz="700" dirty="0">
                <a:solidFill>
                  <a:schemeClr val="tx1">
                    <a:lumMod val="50000"/>
                  </a:schemeClr>
                </a:solidFill>
              </a:rPr>
              <a:t>All rights reserved.</a:t>
            </a:r>
          </a:p>
        </p:txBody>
      </p:sp>
      <p:pic>
        <p:nvPicPr>
          <p:cNvPr id="2" name="Picture 1" descr="AmazonAlexa_deck-template_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577" y="4785736"/>
            <a:ext cx="1229982" cy="29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30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26E8-F076-408D-B1D5-F0FEADCDA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72" y="1303656"/>
            <a:ext cx="8205304" cy="54038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318396-AD61-435A-939C-2AC210C2AC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33068" y="2574925"/>
            <a:ext cx="2881312" cy="237807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58E61BB-FE04-4856-992B-AD2AA59DE0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52933" y="1965558"/>
            <a:ext cx="6041582" cy="487849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8464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F28AF62-C703-4175-935F-627BDDC4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92" y="313056"/>
            <a:ext cx="8205304" cy="5403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A5D68F-EA27-4EC2-84F8-E413C096C4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1313" y="967740"/>
            <a:ext cx="8204200" cy="36582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635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469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966787"/>
            <a:ext cx="4038600" cy="365855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966787"/>
            <a:ext cx="4038600" cy="365855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D37A124-3B95-46E0-8C0A-11F17A1A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92" y="313056"/>
            <a:ext cx="8205304" cy="5403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9806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0592" y="313056"/>
            <a:ext cx="8205304" cy="5403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967740"/>
            <a:ext cx="8205304" cy="3595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06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>
              <a:lumMod val="95000"/>
            </a:schemeClr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24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>
              <a:lumMod val="95000"/>
            </a:schemeClr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0500" y="3254398"/>
            <a:ext cx="3683000" cy="77008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Jeff Blankenburg</a:t>
            </a:r>
          </a:p>
          <a:p>
            <a:r>
              <a:rPr lang="en-US" sz="2000" dirty="0" smtClean="0"/>
              <a:t>@</a:t>
            </a:r>
            <a:r>
              <a:rPr lang="en-US" sz="2000" dirty="0" err="1" smtClean="0"/>
              <a:t>jeffblankenburg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August 14, 2017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0" dirty="0"/>
              <a:t>Build an Alexa Skill using AWS Lambda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02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F26712-0038-4C9A-B264-8718662480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1313" y="967740"/>
            <a:ext cx="2778876" cy="3658234"/>
          </a:xfrm>
        </p:spPr>
        <p:txBody>
          <a:bodyPr/>
          <a:lstStyle/>
          <a:p>
            <a:r>
              <a:rPr lang="en-US" dirty="0" err="1"/>
              <a:t>foʊr</a:t>
            </a:r>
            <a:r>
              <a:rPr lang="en-US" dirty="0"/>
              <a:t> </a:t>
            </a:r>
            <a:r>
              <a:rPr lang="en-US" dirty="0" err="1"/>
              <a:t>maɪlz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4 Miles</a:t>
            </a:r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accent3"/>
                </a:solidFill>
                <a:latin typeface="+mn-lt"/>
              </a:rPr>
              <a:t>For Miles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Form Isles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For My Isles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D5B076-A7EF-428E-AADB-B91BEC1E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ASR – Automatic Speech Recognition</a:t>
            </a:r>
          </a:p>
        </p:txBody>
      </p:sp>
      <p:pic>
        <p:nvPicPr>
          <p:cNvPr id="6" name="Picture 6" descr="Image result for miles davis trumpet">
            <a:extLst>
              <a:ext uri="{FF2B5EF4-FFF2-40B4-BE49-F238E27FC236}">
                <a16:creationId xmlns:a16="http://schemas.microsoft.com/office/drawing/2014/main" id="{215FA922-37D0-41B9-A3AF-2CFD7CCD2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092" y="1516549"/>
            <a:ext cx="4005762" cy="269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95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F26712-0038-4C9A-B264-8718662480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1313" y="967740"/>
            <a:ext cx="2778876" cy="3658234"/>
          </a:xfrm>
        </p:spPr>
        <p:txBody>
          <a:bodyPr/>
          <a:lstStyle/>
          <a:p>
            <a:r>
              <a:rPr lang="en-US" dirty="0" err="1"/>
              <a:t>foʊr</a:t>
            </a:r>
            <a:r>
              <a:rPr lang="en-US" dirty="0"/>
              <a:t> </a:t>
            </a:r>
            <a:r>
              <a:rPr lang="en-US" dirty="0" err="1"/>
              <a:t>maɪlz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4 Miles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For Miles</a:t>
            </a:r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accent3"/>
                </a:solidFill>
                <a:latin typeface="+mn-lt"/>
              </a:rPr>
              <a:t>Form Isles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For My Isles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D5B076-A7EF-428E-AADB-B91BEC1E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ASR – Automatic Speech Recognition</a:t>
            </a:r>
          </a:p>
        </p:txBody>
      </p:sp>
      <p:pic>
        <p:nvPicPr>
          <p:cNvPr id="3074" name="Picture 2" descr="Image result for volcanoes">
            <a:extLst>
              <a:ext uri="{FF2B5EF4-FFF2-40B4-BE49-F238E27FC236}">
                <a16:creationId xmlns:a16="http://schemas.microsoft.com/office/drawing/2014/main" id="{E6932597-5667-4B75-A7E6-8D53DF8E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092" y="1516549"/>
            <a:ext cx="4037430" cy="269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6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F26712-0038-4C9A-B264-8718662480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1313" y="967740"/>
            <a:ext cx="2778876" cy="3658234"/>
          </a:xfrm>
        </p:spPr>
        <p:txBody>
          <a:bodyPr/>
          <a:lstStyle/>
          <a:p>
            <a:r>
              <a:rPr lang="en-US" dirty="0" err="1"/>
              <a:t>foʊr</a:t>
            </a:r>
            <a:r>
              <a:rPr lang="en-US" dirty="0"/>
              <a:t> </a:t>
            </a:r>
            <a:r>
              <a:rPr lang="en-US" dirty="0" err="1"/>
              <a:t>maɪlz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4 Miles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For Miles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Form Isles</a:t>
            </a:r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accent3"/>
                </a:solidFill>
                <a:latin typeface="+mn-lt"/>
              </a:rPr>
              <a:t>For My Isles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D5B076-A7EF-428E-AADB-B91BEC1E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ASR – Automatic Speech Recognition</a:t>
            </a:r>
          </a:p>
        </p:txBody>
      </p:sp>
      <p:pic>
        <p:nvPicPr>
          <p:cNvPr id="2050" name="Picture 2" descr="Image result for islands">
            <a:extLst>
              <a:ext uri="{FF2B5EF4-FFF2-40B4-BE49-F238E27FC236}">
                <a16:creationId xmlns:a16="http://schemas.microsoft.com/office/drawing/2014/main" id="{C94E4F09-6DB8-4E7B-B56E-0954FADC4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911" y="1516549"/>
            <a:ext cx="4042611" cy="271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92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17E39-906A-4889-80E1-9A30271084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0696" y="1542289"/>
            <a:ext cx="8042976" cy="410046"/>
          </a:xfrm>
        </p:spPr>
        <p:txBody>
          <a:bodyPr lIns="27432" tIns="27432" rIns="27432" bIns="27432"/>
          <a:lstStyle/>
          <a:p>
            <a:r>
              <a:rPr lang="en-US" sz="2800" dirty="0">
                <a:solidFill>
                  <a:schemeClr val="bg1">
                    <a:lumMod val="40000"/>
                    <a:lumOff val="60000"/>
                  </a:schemeClr>
                </a:solidFill>
                <a:latin typeface="+mn-lt"/>
              </a:rPr>
              <a:t>Alexa, ask </a:t>
            </a:r>
            <a:r>
              <a:rPr lang="en-US" sz="2800" dirty="0" smtClean="0">
                <a:solidFill>
                  <a:schemeClr val="bg1">
                    <a:lumMod val="40000"/>
                    <a:lumOff val="60000"/>
                  </a:schemeClr>
                </a:solidFill>
                <a:latin typeface="+mn-lt"/>
              </a:rPr>
              <a:t>  </a:t>
            </a:r>
            <a:r>
              <a:rPr lang="en-US" sz="2800" dirty="0" smtClean="0">
                <a:latin typeface="+mn-lt"/>
              </a:rPr>
              <a:t>Chicago Guide   </a:t>
            </a:r>
            <a:r>
              <a:rPr lang="en-US" sz="2800" dirty="0">
                <a:solidFill>
                  <a:schemeClr val="accent4"/>
                </a:solidFill>
                <a:latin typeface="+mn-lt"/>
              </a:rPr>
              <a:t>to give me an activity</a:t>
            </a:r>
          </a:p>
        </p:txBody>
      </p:sp>
      <p:sp>
        <p:nvSpPr>
          <p:cNvPr id="24" name="Freeform 23"/>
          <p:cNvSpPr/>
          <p:nvPr/>
        </p:nvSpPr>
        <p:spPr>
          <a:xfrm>
            <a:off x="1492776" y="1952334"/>
            <a:ext cx="596333" cy="179818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defTabSz="514350" latinLnBrk="1" hangingPunct="0"/>
            <a:endParaRPr lang="en-US" sz="1013">
              <a:solidFill>
                <a:prstClr val="white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156666" y="1952334"/>
            <a:ext cx="2811111" cy="180997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defTabSz="514350" latinLnBrk="1" hangingPunct="0"/>
            <a:endParaRPr lang="en-US" sz="1013">
              <a:solidFill>
                <a:prstClr val="white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5035334" y="1952334"/>
            <a:ext cx="3302175" cy="179818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defTabSz="514350" latinLnBrk="1" hangingPunct="0"/>
            <a:endParaRPr lang="en-US" sz="1013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4556" y="2164080"/>
            <a:ext cx="1020663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28613" hangingPunct="0"/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</a:t>
            </a:r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  <a:sym typeface="Helvetica Light"/>
              </a:rPr>
              <a:t>ake word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76089" y="2169636"/>
            <a:ext cx="1020663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28613" hangingPunct="0"/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  <a:sym typeface="Helvetica Light"/>
              </a:rPr>
              <a:t>utterance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00367" y="2169636"/>
            <a:ext cx="2099561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28613" hangingPunct="0"/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Invocation name</a:t>
            </a:r>
            <a:endParaRPr lang="en-US" sz="1350" dirty="0">
              <a:solidFill>
                <a:schemeClr val="accent2">
                  <a:lumMod val="60000"/>
                  <a:lumOff val="40000"/>
                </a:schemeClr>
              </a:solidFill>
              <a:sym typeface="Helvetica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80610" y="2169636"/>
            <a:ext cx="1020663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28613" hangingPunct="0"/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launch</a:t>
            </a:r>
            <a:endParaRPr lang="en-US" sz="1350" dirty="0">
              <a:solidFill>
                <a:schemeClr val="accent2">
                  <a:lumMod val="60000"/>
                  <a:lumOff val="40000"/>
                </a:schemeClr>
              </a:solidFill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Utterances and Intents</a:t>
            </a: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9F5FA9D7-B4C2-4729-A7EC-D0172D8768A8}"/>
              </a:ext>
            </a:extLst>
          </p:cNvPr>
          <p:cNvSpPr/>
          <p:nvPr/>
        </p:nvSpPr>
        <p:spPr>
          <a:xfrm>
            <a:off x="340592" y="1955344"/>
            <a:ext cx="1084627" cy="176808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defTabSz="514350" latinLnBrk="1" hangingPunct="0"/>
            <a:endParaRPr lang="en-US" sz="1013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6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429"/>
    </mc:Choice>
    <mc:Fallback xmlns="">
      <p:transition advTm="442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Utterances and Intents</a:t>
            </a:r>
            <a:br>
              <a:rPr lang="en-US" dirty="0"/>
            </a:b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D7021-9333-4288-861F-801A6CF897A3}"/>
              </a:ext>
            </a:extLst>
          </p:cNvPr>
          <p:cNvSpPr txBox="1"/>
          <p:nvPr/>
        </p:nvSpPr>
        <p:spPr>
          <a:xfrm>
            <a:off x="471714" y="2452715"/>
            <a:ext cx="7704932" cy="488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sym typeface="Helvetica Light"/>
              </a:rPr>
              <a:t>Recommend an Attraction</a:t>
            </a:r>
          </a:p>
        </p:txBody>
      </p:sp>
      <p:sp>
        <p:nvSpPr>
          <p:cNvPr id="24" name="Freeform 21">
            <a:extLst>
              <a:ext uri="{FF2B5EF4-FFF2-40B4-BE49-F238E27FC236}">
                <a16:creationId xmlns:a16="http://schemas.microsoft.com/office/drawing/2014/main" id="{9783E658-0A00-469E-8B0A-CD331E8AA043}"/>
              </a:ext>
            </a:extLst>
          </p:cNvPr>
          <p:cNvSpPr/>
          <p:nvPr/>
        </p:nvSpPr>
        <p:spPr>
          <a:xfrm>
            <a:off x="471715" y="2855944"/>
            <a:ext cx="4173437" cy="280895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defTabSz="514350" latinLnBrk="1" hangingPunct="0"/>
            <a:endParaRPr lang="en-US" sz="1013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E11068-8DC8-4FE7-A3FB-8BD8809B98BB}"/>
              </a:ext>
            </a:extLst>
          </p:cNvPr>
          <p:cNvSpPr txBox="1"/>
          <p:nvPr/>
        </p:nvSpPr>
        <p:spPr>
          <a:xfrm>
            <a:off x="2048101" y="3171355"/>
            <a:ext cx="1020663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28613" hangingPunct="0"/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  <a:sym typeface="Helvetica Light"/>
              </a:rPr>
              <a:t>utterance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2CE8E3-39A4-41F4-B759-0EEC6ADE4228}"/>
              </a:ext>
            </a:extLst>
          </p:cNvPr>
          <p:cNvSpPr txBox="1"/>
          <p:nvPr/>
        </p:nvSpPr>
        <p:spPr>
          <a:xfrm>
            <a:off x="511470" y="1369372"/>
            <a:ext cx="8349447" cy="488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r>
              <a:rPr lang="en-US" sz="28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Alexa, ask </a:t>
            </a:r>
            <a:r>
              <a:rPr lang="en-US" sz="2800" dirty="0">
                <a:solidFill>
                  <a:schemeClr val="accent4"/>
                </a:solidFill>
              </a:rPr>
              <a:t>for an activity </a:t>
            </a:r>
            <a:r>
              <a:rPr lang="en-US" sz="28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from</a:t>
            </a:r>
            <a:r>
              <a:rPr lang="en-US" sz="2800" dirty="0"/>
              <a:t> </a:t>
            </a:r>
            <a:r>
              <a:rPr lang="en-US" sz="2800" dirty="0" smtClean="0"/>
              <a:t>Chicago </a:t>
            </a:r>
            <a:r>
              <a:rPr lang="en-US" sz="2800" dirty="0"/>
              <a:t>Guide</a:t>
            </a:r>
          </a:p>
        </p:txBody>
      </p:sp>
      <p:sp>
        <p:nvSpPr>
          <p:cNvPr id="35" name="Freeform 17">
            <a:extLst>
              <a:ext uri="{FF2B5EF4-FFF2-40B4-BE49-F238E27FC236}">
                <a16:creationId xmlns:a16="http://schemas.microsoft.com/office/drawing/2014/main" id="{85D77774-7EB9-43E3-81F5-30A892DE2868}"/>
              </a:ext>
            </a:extLst>
          </p:cNvPr>
          <p:cNvSpPr/>
          <p:nvPr/>
        </p:nvSpPr>
        <p:spPr>
          <a:xfrm>
            <a:off x="4461250" y="1781646"/>
            <a:ext cx="3598509" cy="179818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defTabSz="514350" latinLnBrk="1" hangingPunct="0"/>
            <a:endParaRPr lang="en-US" sz="1013">
              <a:solidFill>
                <a:prstClr val="white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1064E6-F327-413A-BBEE-BC7503201F97}"/>
              </a:ext>
            </a:extLst>
          </p:cNvPr>
          <p:cNvSpPr txBox="1"/>
          <p:nvPr/>
        </p:nvSpPr>
        <p:spPr>
          <a:xfrm>
            <a:off x="510376" y="1991432"/>
            <a:ext cx="1020663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28613" hangingPunct="0"/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</a:t>
            </a:r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  <a:sym typeface="Helvetica Light"/>
              </a:rPr>
              <a:t>ake word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30C978-20DE-4078-B0A9-A1E37803F8E5}"/>
              </a:ext>
            </a:extLst>
          </p:cNvPr>
          <p:cNvSpPr txBox="1"/>
          <p:nvPr/>
        </p:nvSpPr>
        <p:spPr>
          <a:xfrm>
            <a:off x="5214515" y="1986860"/>
            <a:ext cx="2099561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28613" hangingPunct="0"/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Invocation name</a:t>
            </a:r>
            <a:endParaRPr lang="en-US" sz="1350" dirty="0">
              <a:solidFill>
                <a:schemeClr val="accent2">
                  <a:lumMod val="60000"/>
                  <a:lumOff val="40000"/>
                </a:schemeClr>
              </a:solidFill>
              <a:sym typeface="Helvetica Ligh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F29879-093C-403D-B3B0-EF71EF084432}"/>
              </a:ext>
            </a:extLst>
          </p:cNvPr>
          <p:cNvSpPr txBox="1"/>
          <p:nvPr/>
        </p:nvSpPr>
        <p:spPr>
          <a:xfrm>
            <a:off x="1410228" y="1991728"/>
            <a:ext cx="1020663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28613" hangingPunct="0"/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launch</a:t>
            </a:r>
            <a:endParaRPr lang="en-US" sz="1350" dirty="0">
              <a:solidFill>
                <a:schemeClr val="accent2">
                  <a:lumMod val="60000"/>
                  <a:lumOff val="40000"/>
                </a:schemeClr>
              </a:solidFill>
              <a:sym typeface="Helvetica Ligh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A2B859-187D-4AE5-A82C-9A14D02EE2ED}"/>
              </a:ext>
            </a:extLst>
          </p:cNvPr>
          <p:cNvSpPr txBox="1"/>
          <p:nvPr/>
        </p:nvSpPr>
        <p:spPr>
          <a:xfrm>
            <a:off x="2807230" y="1991432"/>
            <a:ext cx="1020663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28613" hangingPunct="0"/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  <a:sym typeface="Helvetica Light"/>
              </a:rPr>
              <a:t>utterance</a:t>
            </a:r>
          </a:p>
        </p:txBody>
      </p:sp>
      <p:sp>
        <p:nvSpPr>
          <p:cNvPr id="41" name="Freeform 16">
            <a:extLst>
              <a:ext uri="{FF2B5EF4-FFF2-40B4-BE49-F238E27FC236}">
                <a16:creationId xmlns:a16="http://schemas.microsoft.com/office/drawing/2014/main" id="{12667091-9B74-4A49-818C-E4973ED1E331}"/>
              </a:ext>
            </a:extLst>
          </p:cNvPr>
          <p:cNvSpPr/>
          <p:nvPr/>
        </p:nvSpPr>
        <p:spPr>
          <a:xfrm>
            <a:off x="465008" y="1784656"/>
            <a:ext cx="1084627" cy="176808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defTabSz="514350" latinLnBrk="1" hangingPunct="0"/>
            <a:endParaRPr lang="en-US" sz="1013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Freeform 23">
            <a:extLst>
              <a:ext uri="{FF2B5EF4-FFF2-40B4-BE49-F238E27FC236}">
                <a16:creationId xmlns:a16="http://schemas.microsoft.com/office/drawing/2014/main" id="{3D7CE800-CF1C-4AB7-A74D-25CE46B3FF20}"/>
              </a:ext>
            </a:extLst>
          </p:cNvPr>
          <p:cNvSpPr/>
          <p:nvPr/>
        </p:nvSpPr>
        <p:spPr>
          <a:xfrm>
            <a:off x="1617192" y="1781646"/>
            <a:ext cx="596333" cy="179818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defTabSz="514350" latinLnBrk="1" hangingPunct="0"/>
            <a:endParaRPr lang="en-US" sz="1013">
              <a:solidFill>
                <a:prstClr val="white"/>
              </a:solidFill>
            </a:endParaRPr>
          </a:p>
        </p:txBody>
      </p:sp>
      <p:sp>
        <p:nvSpPr>
          <p:cNvPr id="43" name="Freeform 25">
            <a:extLst>
              <a:ext uri="{FF2B5EF4-FFF2-40B4-BE49-F238E27FC236}">
                <a16:creationId xmlns:a16="http://schemas.microsoft.com/office/drawing/2014/main" id="{9368E4F4-3718-4B6F-B051-F8CE0ECDECE0}"/>
              </a:ext>
            </a:extLst>
          </p:cNvPr>
          <p:cNvSpPr/>
          <p:nvPr/>
        </p:nvSpPr>
        <p:spPr>
          <a:xfrm>
            <a:off x="2281083" y="1781646"/>
            <a:ext cx="2112610" cy="180997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defTabSz="514350" latinLnBrk="1" hangingPunct="0"/>
            <a:endParaRPr lang="en-US" sz="1013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74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71"/>
    </mc:Choice>
    <mc:Fallback xmlns="">
      <p:transition advTm="577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Utterances and Intents</a:t>
            </a:r>
            <a:br>
              <a:rPr lang="en-US" dirty="0"/>
            </a:b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F2B7540-D220-4D64-9A63-DA697BE87A6B}"/>
              </a:ext>
            </a:extLst>
          </p:cNvPr>
          <p:cNvCxnSpPr>
            <a:cxnSpLocks/>
          </p:cNvCxnSpPr>
          <p:nvPr/>
        </p:nvCxnSpPr>
        <p:spPr>
          <a:xfrm>
            <a:off x="403739" y="3459998"/>
            <a:ext cx="83365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D652E14-62A8-4D82-BA78-491222CCAE7A}"/>
              </a:ext>
            </a:extLst>
          </p:cNvPr>
          <p:cNvSpPr txBox="1"/>
          <p:nvPr/>
        </p:nvSpPr>
        <p:spPr>
          <a:xfrm>
            <a:off x="206213" y="3805529"/>
            <a:ext cx="3118982" cy="488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/>
            <a:r>
              <a:rPr lang="en-US" sz="2800" dirty="0" err="1">
                <a:solidFill>
                  <a:srgbClr val="999A98">
                    <a:lumMod val="20000"/>
                    <a:lumOff val="80000"/>
                  </a:srgbClr>
                </a:solidFill>
              </a:rPr>
              <a:t>AttractionIntent</a:t>
            </a:r>
            <a:endParaRPr lang="en-US" sz="2800" dirty="0">
              <a:solidFill>
                <a:srgbClr val="999A98">
                  <a:lumMod val="75000"/>
                </a:srgbClr>
              </a:solidFill>
              <a:sym typeface="Helvetica Ligh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4877CD-B04D-4561-AC8A-920A3B3567A1}"/>
              </a:ext>
            </a:extLst>
          </p:cNvPr>
          <p:cNvSpPr txBox="1"/>
          <p:nvPr/>
        </p:nvSpPr>
        <p:spPr>
          <a:xfrm>
            <a:off x="1180669" y="4465216"/>
            <a:ext cx="1020663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28613" hangingPunct="0"/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Intent</a:t>
            </a:r>
            <a:endParaRPr lang="en-US" sz="1350" dirty="0">
              <a:solidFill>
                <a:schemeClr val="accent2">
                  <a:lumMod val="60000"/>
                  <a:lumOff val="40000"/>
                </a:schemeClr>
              </a:solidFill>
              <a:sym typeface="Helvetica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892241-6FC7-4327-807D-C6C9AE79E011}"/>
              </a:ext>
            </a:extLst>
          </p:cNvPr>
          <p:cNvSpPr txBox="1"/>
          <p:nvPr/>
        </p:nvSpPr>
        <p:spPr>
          <a:xfrm>
            <a:off x="459521" y="2269835"/>
            <a:ext cx="7704932" cy="488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sym typeface="Helvetica Light"/>
              </a:rPr>
              <a:t>Recommend an Attraction</a:t>
            </a:r>
          </a:p>
        </p:txBody>
      </p:sp>
      <p:sp>
        <p:nvSpPr>
          <p:cNvPr id="24" name="Freeform 21">
            <a:extLst>
              <a:ext uri="{FF2B5EF4-FFF2-40B4-BE49-F238E27FC236}">
                <a16:creationId xmlns:a16="http://schemas.microsoft.com/office/drawing/2014/main" id="{6CBB4F46-9B83-496E-9A1B-CCFD4FE383F0}"/>
              </a:ext>
            </a:extLst>
          </p:cNvPr>
          <p:cNvSpPr/>
          <p:nvPr/>
        </p:nvSpPr>
        <p:spPr>
          <a:xfrm>
            <a:off x="459522" y="2673065"/>
            <a:ext cx="4185630" cy="211189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defTabSz="514350" latinLnBrk="1" hangingPunct="0"/>
            <a:endParaRPr lang="en-US" sz="1013">
              <a:solidFill>
                <a:prstClr val="white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B93DEF-A529-415A-B807-8F7999869D50}"/>
              </a:ext>
            </a:extLst>
          </p:cNvPr>
          <p:cNvSpPr txBox="1"/>
          <p:nvPr/>
        </p:nvSpPr>
        <p:spPr>
          <a:xfrm>
            <a:off x="1774374" y="2964327"/>
            <a:ext cx="1020663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28613" hangingPunct="0"/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  <a:sym typeface="Helvetica Light"/>
              </a:rPr>
              <a:t>utterance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3ECC6-D767-4A53-BFC4-226E0A37391B}"/>
              </a:ext>
            </a:extLst>
          </p:cNvPr>
          <p:cNvGrpSpPr/>
          <p:nvPr/>
        </p:nvGrpSpPr>
        <p:grpSpPr>
          <a:xfrm>
            <a:off x="498183" y="1186492"/>
            <a:ext cx="8047713" cy="887813"/>
            <a:chOff x="184917" y="893884"/>
            <a:chExt cx="8047713" cy="88781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4CE7A5-D9E3-4719-8AFB-D4CFF312B26A}"/>
                </a:ext>
              </a:extLst>
            </p:cNvPr>
            <p:cNvSpPr txBox="1"/>
            <p:nvPr/>
          </p:nvSpPr>
          <p:spPr>
            <a:xfrm>
              <a:off x="186012" y="893884"/>
              <a:ext cx="8046618" cy="4885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40000"/>
                      <a:lumOff val="60000"/>
                    </a:schemeClr>
                  </a:solidFill>
                </a:rPr>
                <a:t>Alexa, ask </a:t>
              </a:r>
              <a:r>
                <a:rPr lang="en-US" sz="2800" dirty="0">
                  <a:solidFill>
                    <a:schemeClr val="accent4"/>
                  </a:solidFill>
                </a:rPr>
                <a:t>for an activity </a:t>
              </a:r>
              <a:r>
                <a:rPr lang="en-US" sz="2800" dirty="0" smtClean="0">
                  <a:solidFill>
                    <a:schemeClr val="accent4"/>
                  </a:solidFill>
                </a:rPr>
                <a:t>   </a:t>
              </a:r>
              <a:r>
                <a:rPr lang="en-US" sz="2800" dirty="0" smtClean="0">
                  <a:solidFill>
                    <a:schemeClr val="bg1">
                      <a:lumMod val="40000"/>
                      <a:lumOff val="60000"/>
                    </a:schemeClr>
                  </a:solidFill>
                </a:rPr>
                <a:t>from</a:t>
              </a:r>
              <a:r>
                <a:rPr lang="en-US" sz="2800" dirty="0" smtClean="0"/>
                <a:t> Chicago </a:t>
              </a:r>
              <a:r>
                <a:rPr lang="en-US" sz="2800" dirty="0"/>
                <a:t>Guide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09F8003-E169-4C9C-8E02-63937CEFA9CF}"/>
                </a:ext>
              </a:extLst>
            </p:cNvPr>
            <p:cNvSpPr txBox="1"/>
            <p:nvPr/>
          </p:nvSpPr>
          <p:spPr>
            <a:xfrm>
              <a:off x="184917" y="1515944"/>
              <a:ext cx="1020663" cy="265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algn="ctr" defTabSz="328613" hangingPunct="0"/>
              <a:r>
                <a:rPr lang="en-US" sz="135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w</a:t>
              </a:r>
              <a:r>
                <a:rPr lang="en-US" sz="1350" dirty="0">
                  <a:solidFill>
                    <a:schemeClr val="accent2">
                      <a:lumMod val="60000"/>
                      <a:lumOff val="40000"/>
                    </a:schemeClr>
                  </a:solidFill>
                  <a:sym typeface="Helvetica Light"/>
                </a:rPr>
                <a:t>ake word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775B4AB-114B-4D85-B75D-285826C7C580}"/>
                </a:ext>
              </a:extLst>
            </p:cNvPr>
            <p:cNvSpPr txBox="1"/>
            <p:nvPr/>
          </p:nvSpPr>
          <p:spPr>
            <a:xfrm>
              <a:off x="4889056" y="1511372"/>
              <a:ext cx="2099561" cy="265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algn="ctr" defTabSz="328613" hangingPunct="0"/>
              <a:r>
                <a:rPr lang="en-US" sz="135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Invocation name</a:t>
              </a:r>
              <a:endPara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  <a:sym typeface="Helvetica Light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1D4DBA2-306F-44D3-9762-384F00B23503}"/>
                </a:ext>
              </a:extLst>
            </p:cNvPr>
            <p:cNvSpPr txBox="1"/>
            <p:nvPr/>
          </p:nvSpPr>
          <p:spPr>
            <a:xfrm>
              <a:off x="1084769" y="1516240"/>
              <a:ext cx="1020663" cy="265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algn="ctr" defTabSz="328613" hangingPunct="0"/>
              <a:r>
                <a:rPr lang="en-US" sz="135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launch</a:t>
              </a:r>
              <a:endPara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  <a:sym typeface="Helvetica Ligh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DA65302-B7A1-48CD-B31D-55E3A720FAD3}"/>
                </a:ext>
              </a:extLst>
            </p:cNvPr>
            <p:cNvSpPr txBox="1"/>
            <p:nvPr/>
          </p:nvSpPr>
          <p:spPr>
            <a:xfrm>
              <a:off x="2481771" y="1515944"/>
              <a:ext cx="1020663" cy="265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algn="ctr" defTabSz="328613" hangingPunct="0"/>
              <a:r>
                <a:rPr lang="en-US" sz="1350" dirty="0">
                  <a:solidFill>
                    <a:schemeClr val="accent2">
                      <a:lumMod val="60000"/>
                      <a:lumOff val="40000"/>
                    </a:schemeClr>
                  </a:solidFill>
                  <a:sym typeface="Helvetica Light"/>
                </a:rPr>
                <a:t>utterance</a:t>
              </a:r>
            </a:p>
          </p:txBody>
        </p:sp>
      </p:grpSp>
      <p:sp>
        <p:nvSpPr>
          <p:cNvPr id="44" name="Freeform 17">
            <a:extLst>
              <a:ext uri="{FF2B5EF4-FFF2-40B4-BE49-F238E27FC236}">
                <a16:creationId xmlns:a16="http://schemas.microsoft.com/office/drawing/2014/main" id="{BB01A9C4-3AD7-4C48-8DB3-2CD7A999DDB4}"/>
              </a:ext>
            </a:extLst>
          </p:cNvPr>
          <p:cNvSpPr/>
          <p:nvPr/>
        </p:nvSpPr>
        <p:spPr>
          <a:xfrm>
            <a:off x="4449057" y="1598766"/>
            <a:ext cx="3598509" cy="179818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defTabSz="514350" latinLnBrk="1" hangingPunct="0"/>
            <a:endParaRPr lang="en-US" sz="1013">
              <a:solidFill>
                <a:prstClr val="white"/>
              </a:solidFill>
            </a:endParaRPr>
          </a:p>
        </p:txBody>
      </p:sp>
      <p:sp>
        <p:nvSpPr>
          <p:cNvPr id="45" name="Freeform 16">
            <a:extLst>
              <a:ext uri="{FF2B5EF4-FFF2-40B4-BE49-F238E27FC236}">
                <a16:creationId xmlns:a16="http://schemas.microsoft.com/office/drawing/2014/main" id="{CDB8728D-0580-4A71-AEDB-34C72DC5F562}"/>
              </a:ext>
            </a:extLst>
          </p:cNvPr>
          <p:cNvSpPr/>
          <p:nvPr/>
        </p:nvSpPr>
        <p:spPr>
          <a:xfrm>
            <a:off x="452815" y="1601776"/>
            <a:ext cx="1084627" cy="176808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defTabSz="514350" latinLnBrk="1" hangingPunct="0"/>
            <a:endParaRPr lang="en-US" sz="1013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id="{AC25D34F-1AB6-477A-B481-53DB014817F4}"/>
              </a:ext>
            </a:extLst>
          </p:cNvPr>
          <p:cNvSpPr/>
          <p:nvPr/>
        </p:nvSpPr>
        <p:spPr>
          <a:xfrm>
            <a:off x="1604999" y="1598766"/>
            <a:ext cx="596333" cy="179818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defTabSz="514350" latinLnBrk="1" hangingPunct="0"/>
            <a:endParaRPr lang="en-US" sz="1013">
              <a:solidFill>
                <a:prstClr val="white"/>
              </a:solidFill>
            </a:endParaRPr>
          </a:p>
        </p:txBody>
      </p:sp>
      <p:sp>
        <p:nvSpPr>
          <p:cNvPr id="47" name="Freeform 25">
            <a:extLst>
              <a:ext uri="{FF2B5EF4-FFF2-40B4-BE49-F238E27FC236}">
                <a16:creationId xmlns:a16="http://schemas.microsoft.com/office/drawing/2014/main" id="{CE7DCEC4-F7AF-42C0-AF59-560DE76917D7}"/>
              </a:ext>
            </a:extLst>
          </p:cNvPr>
          <p:cNvSpPr/>
          <p:nvPr/>
        </p:nvSpPr>
        <p:spPr>
          <a:xfrm>
            <a:off x="2268890" y="1598766"/>
            <a:ext cx="2112610" cy="180997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defTabSz="514350" latinLnBrk="1" hangingPunct="0"/>
            <a:endParaRPr lang="en-US" sz="1013">
              <a:solidFill>
                <a:prstClr val="white"/>
              </a:solidFill>
            </a:endParaRPr>
          </a:p>
        </p:txBody>
      </p:sp>
      <p:sp>
        <p:nvSpPr>
          <p:cNvPr id="48" name="Freeform 37">
            <a:extLst>
              <a:ext uri="{FF2B5EF4-FFF2-40B4-BE49-F238E27FC236}">
                <a16:creationId xmlns:a16="http://schemas.microsoft.com/office/drawing/2014/main" id="{20942EB3-F32A-421D-BA5B-2EE34CB63149}"/>
              </a:ext>
            </a:extLst>
          </p:cNvPr>
          <p:cNvSpPr/>
          <p:nvPr/>
        </p:nvSpPr>
        <p:spPr>
          <a:xfrm>
            <a:off x="496129" y="4194903"/>
            <a:ext cx="2527488" cy="190240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algn="ctr" defTabSz="514350" latinLnBrk="1" hangingPunct="0"/>
            <a:endParaRPr lang="en-US" sz="1013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22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771"/>
    </mc:Choice>
    <mc:Fallback xmlns="">
      <p:transition advTm="577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Slots</a:t>
            </a:r>
          </a:p>
        </p:txBody>
      </p:sp>
      <p:sp>
        <p:nvSpPr>
          <p:cNvPr id="3" name="Rectangle 2"/>
          <p:cNvSpPr/>
          <p:nvPr/>
        </p:nvSpPr>
        <p:spPr>
          <a:xfrm>
            <a:off x="5111542" y="3697168"/>
            <a:ext cx="2404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999A98">
                    <a:lumMod val="75000"/>
                  </a:srgbClr>
                </a:solidFill>
              </a:rPr>
              <a:t>{distance: “</a:t>
            </a:r>
            <a:r>
              <a:rPr lang="en-US" sz="2800" dirty="0">
                <a:solidFill>
                  <a:srgbClr val="00B0F0"/>
                </a:solidFill>
                <a:sym typeface="Helvetica Light"/>
              </a:rPr>
              <a:t>4</a:t>
            </a:r>
            <a:r>
              <a:rPr lang="en-US" sz="2800" dirty="0">
                <a:solidFill>
                  <a:srgbClr val="999A98">
                    <a:lumMod val="75000"/>
                  </a:srgbClr>
                </a:solidFill>
              </a:rPr>
              <a:t>”}</a:t>
            </a:r>
            <a:endParaRPr lang="en-US" sz="2800" dirty="0">
              <a:solidFill>
                <a:srgbClr val="999A98">
                  <a:lumMod val="75000"/>
                </a:srgbClr>
              </a:solidFill>
              <a:sym typeface="Helvetica Light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5206783" y="4109717"/>
            <a:ext cx="2195285" cy="215769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defTabSz="514350" latinLnBrk="1" hangingPunct="0"/>
            <a:endParaRPr lang="en-US" sz="1013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35880" y="4384197"/>
            <a:ext cx="2356366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28613" hangingPunct="0"/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  <a:sym typeface="Helvetica Light"/>
              </a:rPr>
              <a:t>lot value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D95284-3498-4EFD-8072-2969726DC115}"/>
              </a:ext>
            </a:extLst>
          </p:cNvPr>
          <p:cNvSpPr txBox="1"/>
          <p:nvPr/>
        </p:nvSpPr>
        <p:spPr>
          <a:xfrm>
            <a:off x="403739" y="1683253"/>
            <a:ext cx="7704932" cy="488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sym typeface="Helvetica Light"/>
              </a:rPr>
              <a:t>Give me an activity within </a:t>
            </a:r>
            <a:r>
              <a:rPr lang="en-US" sz="2800" dirty="0">
                <a:sym typeface="Helvetica Light"/>
              </a:rPr>
              <a:t>four miles</a:t>
            </a:r>
          </a:p>
        </p:txBody>
      </p:sp>
      <p:sp>
        <p:nvSpPr>
          <p:cNvPr id="17" name="Freeform 21">
            <a:extLst>
              <a:ext uri="{FF2B5EF4-FFF2-40B4-BE49-F238E27FC236}">
                <a16:creationId xmlns:a16="http://schemas.microsoft.com/office/drawing/2014/main" id="{31BA9720-B2E2-4431-9C9F-A76C62C13A03}"/>
              </a:ext>
            </a:extLst>
          </p:cNvPr>
          <p:cNvSpPr/>
          <p:nvPr/>
        </p:nvSpPr>
        <p:spPr>
          <a:xfrm>
            <a:off x="403740" y="2086483"/>
            <a:ext cx="4063709" cy="162866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defTabSz="514350" latinLnBrk="1" hangingPunct="0"/>
            <a:endParaRPr lang="en-US" sz="1013">
              <a:solidFill>
                <a:prstClr val="white"/>
              </a:solidFill>
            </a:endParaRPr>
          </a:p>
        </p:txBody>
      </p:sp>
      <p:sp>
        <p:nvSpPr>
          <p:cNvPr id="19" name="Freeform 21">
            <a:extLst>
              <a:ext uri="{FF2B5EF4-FFF2-40B4-BE49-F238E27FC236}">
                <a16:creationId xmlns:a16="http://schemas.microsoft.com/office/drawing/2014/main" id="{C3B43C0A-626D-4034-81B8-7D25B8CB44BD}"/>
              </a:ext>
            </a:extLst>
          </p:cNvPr>
          <p:cNvSpPr/>
          <p:nvPr/>
        </p:nvSpPr>
        <p:spPr>
          <a:xfrm>
            <a:off x="4516216" y="2086482"/>
            <a:ext cx="1633729" cy="162867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defTabSz="514350" latinLnBrk="1" hangingPunct="0"/>
            <a:endParaRPr lang="en-US" sz="1013"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DCC8C0-8A97-4352-BA9F-7D711EA91B71}"/>
              </a:ext>
            </a:extLst>
          </p:cNvPr>
          <p:cNvSpPr txBox="1"/>
          <p:nvPr/>
        </p:nvSpPr>
        <p:spPr>
          <a:xfrm>
            <a:off x="4820610" y="2353789"/>
            <a:ext cx="1020663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28613" hangingPunct="0"/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  <a:sym typeface="Helvetica Light"/>
              </a:rPr>
              <a:t>slot value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234881-FE79-4269-A916-1B9937CB7948}"/>
              </a:ext>
            </a:extLst>
          </p:cNvPr>
          <p:cNvSpPr txBox="1"/>
          <p:nvPr/>
        </p:nvSpPr>
        <p:spPr>
          <a:xfrm>
            <a:off x="795755" y="3714481"/>
            <a:ext cx="3118982" cy="488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/>
            <a:r>
              <a:rPr lang="en-US" sz="2800" dirty="0" err="1">
                <a:solidFill>
                  <a:srgbClr val="999A98">
                    <a:lumMod val="20000"/>
                    <a:lumOff val="80000"/>
                  </a:srgbClr>
                </a:solidFill>
              </a:rPr>
              <a:t>AttractionIntent</a:t>
            </a:r>
            <a:endParaRPr lang="en-US" sz="2800" dirty="0">
              <a:solidFill>
                <a:srgbClr val="999A98">
                  <a:lumMod val="75000"/>
                </a:srgbClr>
              </a:solidFill>
              <a:sym typeface="Helvetica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B7899E-E198-4E6A-9BF4-73199E86E6DC}"/>
              </a:ext>
            </a:extLst>
          </p:cNvPr>
          <p:cNvSpPr txBox="1"/>
          <p:nvPr/>
        </p:nvSpPr>
        <p:spPr>
          <a:xfrm>
            <a:off x="1844915" y="4382649"/>
            <a:ext cx="1020663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28613" hangingPunct="0"/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Intent</a:t>
            </a:r>
            <a:endParaRPr lang="en-US" sz="1350" dirty="0">
              <a:solidFill>
                <a:schemeClr val="accent2">
                  <a:lumMod val="60000"/>
                  <a:lumOff val="40000"/>
                </a:schemeClr>
              </a:solidFill>
              <a:sym typeface="Helvetica Ligh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E3F833-3D8F-4E08-8277-B2F07A70FE9A}"/>
              </a:ext>
            </a:extLst>
          </p:cNvPr>
          <p:cNvSpPr txBox="1"/>
          <p:nvPr/>
        </p:nvSpPr>
        <p:spPr>
          <a:xfrm>
            <a:off x="1925262" y="2364728"/>
            <a:ext cx="1020663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28613" hangingPunct="0"/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  <a:sym typeface="Helvetica Light"/>
              </a:rPr>
              <a:t>utterance</a:t>
            </a:r>
          </a:p>
        </p:txBody>
      </p:sp>
      <p:sp>
        <p:nvSpPr>
          <p:cNvPr id="34" name="Freeform 37">
            <a:extLst>
              <a:ext uri="{FF2B5EF4-FFF2-40B4-BE49-F238E27FC236}">
                <a16:creationId xmlns:a16="http://schemas.microsoft.com/office/drawing/2014/main" id="{58F15459-9AB4-4E8E-9D83-8BE9F11B0E5A}"/>
              </a:ext>
            </a:extLst>
          </p:cNvPr>
          <p:cNvSpPr/>
          <p:nvPr/>
        </p:nvSpPr>
        <p:spPr>
          <a:xfrm>
            <a:off x="1085049" y="4109717"/>
            <a:ext cx="2511552" cy="221755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algn="ctr" defTabSz="514350" latinLnBrk="1" hangingPunct="0"/>
            <a:endParaRPr lang="en-US" sz="1013">
              <a:solidFill>
                <a:prstClr val="white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F2B7540-D220-4D64-9A63-DA697BE87A6B}"/>
              </a:ext>
            </a:extLst>
          </p:cNvPr>
          <p:cNvCxnSpPr>
            <a:cxnSpLocks/>
          </p:cNvCxnSpPr>
          <p:nvPr/>
        </p:nvCxnSpPr>
        <p:spPr>
          <a:xfrm>
            <a:off x="403739" y="3459998"/>
            <a:ext cx="83365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716"/>
    </mc:Choice>
    <mc:Fallback xmlns="">
      <p:transition advTm="371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1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40592" y="967740"/>
            <a:ext cx="8205304" cy="359551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1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443870" y="1325553"/>
            <a:ext cx="7704932" cy="488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sym typeface="Helvetica Light"/>
              </a:rPr>
              <a:t>Tell me about </a:t>
            </a:r>
            <a:r>
              <a:rPr lang="en-US" sz="2800" dirty="0">
                <a:sym typeface="Helvetica Light"/>
              </a:rPr>
              <a:t>golfing</a:t>
            </a:r>
            <a:r>
              <a:rPr lang="en-US" sz="2800" dirty="0">
                <a:solidFill>
                  <a:schemeClr val="accent4"/>
                </a:solidFill>
                <a:sym typeface="Helvetica Light"/>
              </a:rPr>
              <a:t> within four </a:t>
            </a:r>
            <a:r>
              <a:rPr lang="en-US" sz="2800" dirty="0">
                <a:sym typeface="Helvetica Light"/>
              </a:rPr>
              <a:t>miles</a:t>
            </a:r>
          </a:p>
        </p:txBody>
      </p:sp>
      <p:sp>
        <p:nvSpPr>
          <p:cNvPr id="22" name="Freeform 21"/>
          <p:cNvSpPr/>
          <p:nvPr/>
        </p:nvSpPr>
        <p:spPr>
          <a:xfrm>
            <a:off x="2623113" y="1720295"/>
            <a:ext cx="1186936" cy="140600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defTabSz="514350" latinLnBrk="1" hangingPunct="0"/>
            <a:endParaRPr lang="en-US" sz="1013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06249" y="1870354"/>
            <a:ext cx="1020663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28613" hangingPunct="0"/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  <a:sym typeface="Helvetica Light"/>
              </a:rPr>
              <a:t>slot value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Slots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95794" y="2702288"/>
            <a:ext cx="2476590" cy="488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r>
              <a:rPr lang="en-US" sz="2800" dirty="0" err="1">
                <a:solidFill>
                  <a:srgbClr val="999A98">
                    <a:lumMod val="20000"/>
                    <a:lumOff val="80000"/>
                  </a:srgbClr>
                </a:solidFill>
              </a:rPr>
              <a:t>AttractionIntent</a:t>
            </a:r>
            <a:endParaRPr lang="en-US" sz="2800" dirty="0">
              <a:solidFill>
                <a:srgbClr val="999A98">
                  <a:lumMod val="75000"/>
                </a:srgbClr>
              </a:solidFill>
              <a:sym typeface="Helvetica Light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525574" y="3143575"/>
            <a:ext cx="2546810" cy="183651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defTabSz="514350" latinLnBrk="1" hangingPunct="0"/>
            <a:endParaRPr lang="en-US" sz="1013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88647" y="3331186"/>
            <a:ext cx="1020663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28613" hangingPunct="0"/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Intent</a:t>
            </a:r>
            <a:endParaRPr lang="en-US" sz="1350" dirty="0">
              <a:solidFill>
                <a:schemeClr val="accent2">
                  <a:lumMod val="60000"/>
                  <a:lumOff val="40000"/>
                </a:schemeClr>
              </a:solidFill>
              <a:sym typeface="Helvetica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28707" y="1898550"/>
            <a:ext cx="884285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28613" hangingPunct="0"/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  <a:sym typeface="Helvetica Light"/>
              </a:rPr>
              <a:t>lot value</a:t>
            </a:r>
          </a:p>
        </p:txBody>
      </p:sp>
      <p:sp>
        <p:nvSpPr>
          <p:cNvPr id="3" name="Rectangle 2"/>
          <p:cNvSpPr/>
          <p:nvPr/>
        </p:nvSpPr>
        <p:spPr>
          <a:xfrm>
            <a:off x="4686054" y="2839069"/>
            <a:ext cx="2404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999A98">
                    <a:lumMod val="75000"/>
                  </a:srgbClr>
                </a:solidFill>
              </a:rPr>
              <a:t>{distance: “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sym typeface="Helvetica Light"/>
              </a:rPr>
              <a:t>4</a:t>
            </a:r>
            <a:r>
              <a:rPr lang="en-US" sz="2800" dirty="0">
                <a:solidFill>
                  <a:srgbClr val="999A98">
                    <a:lumMod val="75000"/>
                  </a:srgbClr>
                </a:solidFill>
              </a:rPr>
              <a:t>”}</a:t>
            </a:r>
            <a:endParaRPr lang="en-US" sz="2800" dirty="0">
              <a:solidFill>
                <a:srgbClr val="999A98">
                  <a:lumMod val="75000"/>
                </a:srgbClr>
              </a:solidFill>
              <a:sym typeface="Helvetica Light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467104" y="3203743"/>
            <a:ext cx="382282" cy="183651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defTabSz="514350" latinLnBrk="1" hangingPunct="0"/>
            <a:endParaRPr lang="en-US" sz="1013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80062" y="3377184"/>
            <a:ext cx="2356366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28613" hangingPunct="0"/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  <a:sym typeface="Helvetica Light"/>
              </a:rPr>
              <a:t>lot value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A7A02D-ACDD-4AA3-85C7-67478E9CE50E}"/>
              </a:ext>
            </a:extLst>
          </p:cNvPr>
          <p:cNvSpPr txBox="1"/>
          <p:nvPr/>
        </p:nvSpPr>
        <p:spPr>
          <a:xfrm>
            <a:off x="595794" y="3690231"/>
            <a:ext cx="3525596" cy="488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r>
              <a:rPr lang="en-US" sz="2800" dirty="0" err="1">
                <a:solidFill>
                  <a:srgbClr val="999A98">
                    <a:lumMod val="20000"/>
                    <a:lumOff val="80000"/>
                  </a:srgbClr>
                </a:solidFill>
              </a:rPr>
              <a:t>AttractionIntent</a:t>
            </a:r>
            <a:endParaRPr lang="en-US" sz="2800" dirty="0">
              <a:solidFill>
                <a:srgbClr val="999A98">
                  <a:lumMod val="75000"/>
                </a:srgbClr>
              </a:solidFill>
              <a:sym typeface="Helvetica Light"/>
            </a:endParaRPr>
          </a:p>
        </p:txBody>
      </p:sp>
      <p:sp>
        <p:nvSpPr>
          <p:cNvPr id="42" name="Freeform 37">
            <a:extLst>
              <a:ext uri="{FF2B5EF4-FFF2-40B4-BE49-F238E27FC236}">
                <a16:creationId xmlns:a16="http://schemas.microsoft.com/office/drawing/2014/main" id="{8F05AAF6-460E-4F0E-8A11-04C1740873F3}"/>
              </a:ext>
            </a:extLst>
          </p:cNvPr>
          <p:cNvSpPr/>
          <p:nvPr/>
        </p:nvSpPr>
        <p:spPr>
          <a:xfrm>
            <a:off x="525574" y="4131518"/>
            <a:ext cx="2546810" cy="183651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defTabSz="514350" latinLnBrk="1" hangingPunct="0"/>
            <a:endParaRPr lang="en-US" sz="1013">
              <a:solidFill>
                <a:prstClr val="white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C5FE67-9A20-4203-904F-8C7BE0054B67}"/>
              </a:ext>
            </a:extLst>
          </p:cNvPr>
          <p:cNvSpPr txBox="1"/>
          <p:nvPr/>
        </p:nvSpPr>
        <p:spPr>
          <a:xfrm>
            <a:off x="1288647" y="4315169"/>
            <a:ext cx="1020663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28613" hangingPunct="0"/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Intent</a:t>
            </a:r>
            <a:endParaRPr lang="en-US" sz="1350" dirty="0">
              <a:solidFill>
                <a:schemeClr val="accent2">
                  <a:lumMod val="60000"/>
                  <a:lumOff val="40000"/>
                </a:schemeClr>
              </a:solidFill>
              <a:sym typeface="Helvetica Ligh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802920-2635-4991-9A54-737CF2140685}"/>
              </a:ext>
            </a:extLst>
          </p:cNvPr>
          <p:cNvSpPr/>
          <p:nvPr/>
        </p:nvSpPr>
        <p:spPr>
          <a:xfrm>
            <a:off x="4202205" y="3684047"/>
            <a:ext cx="30235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999A98">
                    <a:lumMod val="75000"/>
                  </a:srgbClr>
                </a:solidFill>
              </a:rPr>
              <a:t>{activity: “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sym typeface="Helvetica Light"/>
              </a:rPr>
              <a:t>golfing</a:t>
            </a:r>
            <a:r>
              <a:rPr lang="en-US" sz="2800" dirty="0">
                <a:solidFill>
                  <a:srgbClr val="999A98">
                    <a:lumMod val="75000"/>
                  </a:srgbClr>
                </a:solidFill>
              </a:rPr>
              <a:t>”}</a:t>
            </a:r>
            <a:endParaRPr lang="en-US" sz="2800" dirty="0">
              <a:solidFill>
                <a:srgbClr val="999A98">
                  <a:lumMod val="75000"/>
                </a:srgbClr>
              </a:solidFill>
              <a:sym typeface="Helvetica Light"/>
            </a:endParaRPr>
          </a:p>
        </p:txBody>
      </p:sp>
      <p:sp>
        <p:nvSpPr>
          <p:cNvPr id="45" name="Freeform 27">
            <a:extLst>
              <a:ext uri="{FF2B5EF4-FFF2-40B4-BE49-F238E27FC236}">
                <a16:creationId xmlns:a16="http://schemas.microsoft.com/office/drawing/2014/main" id="{FFEC5EB1-852F-46C7-9BAE-4E177919136B}"/>
              </a:ext>
            </a:extLst>
          </p:cNvPr>
          <p:cNvSpPr/>
          <p:nvPr/>
        </p:nvSpPr>
        <p:spPr>
          <a:xfrm>
            <a:off x="5756648" y="4063122"/>
            <a:ext cx="1244161" cy="242599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defTabSz="514350" latinLnBrk="1" hangingPunct="0"/>
            <a:endParaRPr lang="en-US" sz="1013">
              <a:solidFill>
                <a:prstClr val="whit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9E648A-21E2-43A3-A9BF-C2237817CDC6}"/>
              </a:ext>
            </a:extLst>
          </p:cNvPr>
          <p:cNvSpPr txBox="1"/>
          <p:nvPr/>
        </p:nvSpPr>
        <p:spPr>
          <a:xfrm>
            <a:off x="5200545" y="4320885"/>
            <a:ext cx="2356366" cy="265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28613" hangingPunct="0"/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1350" dirty="0">
                <a:solidFill>
                  <a:schemeClr val="accent2">
                    <a:lumMod val="60000"/>
                    <a:lumOff val="40000"/>
                  </a:schemeClr>
                </a:solidFill>
                <a:sym typeface="Helvetica Light"/>
              </a:rPr>
              <a:t>lot value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A538C1-08CE-493E-8953-40F1825823CD}"/>
              </a:ext>
            </a:extLst>
          </p:cNvPr>
          <p:cNvCxnSpPr>
            <a:cxnSpLocks/>
          </p:cNvCxnSpPr>
          <p:nvPr/>
        </p:nvCxnSpPr>
        <p:spPr>
          <a:xfrm>
            <a:off x="403740" y="2489210"/>
            <a:ext cx="83365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5533836" y="1706576"/>
            <a:ext cx="879156" cy="163777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defTabSz="514350" latinLnBrk="1" hangingPunct="0"/>
            <a:endParaRPr lang="en-US" sz="1013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6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716"/>
    </mc:Choice>
    <mc:Fallback xmlns="">
      <p:transition advTm="3716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4169" y="1037401"/>
            <a:ext cx="8278010" cy="363070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dirty="0">
                <a:ea typeface="Amazon Ember" charset="0"/>
                <a:cs typeface="Amazon Ember" charset="0"/>
              </a:rPr>
              <a:t>A look inside Echo</a:t>
            </a:r>
          </a:p>
        </p:txBody>
      </p:sp>
      <p:pic>
        <p:nvPicPr>
          <p:cNvPr id="5" name="Picture 4" descr="r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244" y="1494983"/>
            <a:ext cx="3584320" cy="2598632"/>
          </a:xfrm>
          <a:prstGeom prst="rect">
            <a:avLst/>
          </a:prstGeom>
        </p:spPr>
      </p:pic>
      <p:pic>
        <p:nvPicPr>
          <p:cNvPr id="6" name="Picture 5" descr="echo-insid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93" y="1188059"/>
            <a:ext cx="2659080" cy="332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40592" y="967740"/>
            <a:ext cx="8205304" cy="359551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4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40592" y="967740"/>
            <a:ext cx="8205304" cy="359551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4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CC7C44-9100-4677-91EA-2C117DF51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Receive My Slot?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3EA4FB-09C5-4F30-A9F9-F63F7B8070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0592" y="1776262"/>
            <a:ext cx="8474224" cy="1590976"/>
          </a:xfrm>
        </p:spPr>
        <p:txBody>
          <a:bodyPr/>
          <a:lstStyle/>
          <a:p>
            <a:r>
              <a:rPr lang="en-US" dirty="0" err="1">
                <a:latin typeface="+mn-lt"/>
                <a:cs typeface="Arial" panose="020B0604020202020204" pitchFamily="34" charset="0"/>
              </a:rPr>
              <a:t>myDistance</a:t>
            </a:r>
            <a:r>
              <a:rPr lang="en-US" dirty="0">
                <a:latin typeface="+mn-lt"/>
                <a:cs typeface="Arial" panose="020B0604020202020204" pitchFamily="34" charset="0"/>
              </a:rPr>
              <a:t> = </a:t>
            </a:r>
            <a:r>
              <a:rPr lang="en-US" dirty="0" err="1">
                <a:solidFill>
                  <a:schemeClr val="bg1">
                    <a:lumMod val="40000"/>
                    <a:lumOff val="60000"/>
                  </a:schemeClr>
                </a:solidFill>
                <a:latin typeface="+mn-lt"/>
                <a:ea typeface="Consolas" charset="0"/>
                <a:cs typeface="Arial" panose="020B0604020202020204" pitchFamily="34" charset="0"/>
              </a:rPr>
              <a:t>this.event.request.intent.slots.</a:t>
            </a:r>
            <a:r>
              <a:rPr lang="en-US" b="1" u="sng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Consolas" charset="0"/>
                <a:cs typeface="Arial" panose="020B0604020202020204" pitchFamily="34" charset="0"/>
              </a:rPr>
              <a:t>distance</a:t>
            </a:r>
            <a:r>
              <a:rPr lang="en-US" dirty="0" err="1">
                <a:solidFill>
                  <a:schemeClr val="bg1">
                    <a:lumMod val="40000"/>
                    <a:lumOff val="60000"/>
                  </a:schemeClr>
                </a:solidFill>
                <a:latin typeface="+mn-lt"/>
                <a:ea typeface="Consolas" charset="0"/>
                <a:cs typeface="Arial" panose="020B0604020202020204" pitchFamily="34" charset="0"/>
              </a:rPr>
              <a:t>.value</a:t>
            </a:r>
            <a:endParaRPr lang="en-US" dirty="0">
              <a:solidFill>
                <a:schemeClr val="bg1">
                  <a:lumMod val="40000"/>
                  <a:lumOff val="60000"/>
                </a:schemeClr>
              </a:solidFill>
              <a:latin typeface="+mn-lt"/>
              <a:cs typeface="Arial" panose="020B0604020202020204" pitchFamily="34" charset="0"/>
            </a:endParaRPr>
          </a:p>
          <a:p>
            <a:endParaRPr lang="en-US" dirty="0">
              <a:latin typeface="+mn-lt"/>
              <a:cs typeface="Arial" panose="020B0604020202020204" pitchFamily="34" charset="0"/>
            </a:endParaRPr>
          </a:p>
          <a:p>
            <a:r>
              <a:rPr lang="en-US" dirty="0" err="1">
                <a:latin typeface="+mn-lt"/>
                <a:cs typeface="Arial" panose="020B0604020202020204" pitchFamily="34" charset="0"/>
              </a:rPr>
              <a:t>myActivity</a:t>
            </a:r>
            <a:r>
              <a:rPr lang="en-US" dirty="0">
                <a:latin typeface="+mn-lt"/>
                <a:cs typeface="Arial" panose="020B0604020202020204" pitchFamily="34" charset="0"/>
              </a:rPr>
              <a:t> = </a:t>
            </a:r>
            <a:r>
              <a:rPr lang="en-US" dirty="0" err="1">
                <a:solidFill>
                  <a:schemeClr val="bg1">
                    <a:lumMod val="40000"/>
                    <a:lumOff val="60000"/>
                  </a:schemeClr>
                </a:solidFill>
                <a:latin typeface="+mn-lt"/>
                <a:ea typeface="Consolas" charset="0"/>
                <a:cs typeface="Arial" panose="020B0604020202020204" pitchFamily="34" charset="0"/>
              </a:rPr>
              <a:t>this.event.request.intent.slots.</a:t>
            </a:r>
            <a:r>
              <a:rPr lang="en-US" b="1" u="sng" dirty="0" err="1">
                <a:solidFill>
                  <a:schemeClr val="accent4"/>
                </a:solidFill>
                <a:latin typeface="+mn-lt"/>
                <a:ea typeface="Consolas" charset="0"/>
                <a:cs typeface="Arial" panose="020B0604020202020204" pitchFamily="34" charset="0"/>
              </a:rPr>
              <a:t>activity</a:t>
            </a:r>
            <a:r>
              <a:rPr lang="en-US" dirty="0" err="1">
                <a:solidFill>
                  <a:schemeClr val="bg1">
                    <a:lumMod val="40000"/>
                    <a:lumOff val="60000"/>
                  </a:schemeClr>
                </a:solidFill>
                <a:latin typeface="+mn-lt"/>
                <a:ea typeface="Consolas" charset="0"/>
                <a:cs typeface="Arial" panose="020B0604020202020204" pitchFamily="34" charset="0"/>
              </a:rPr>
              <a:t>.value</a:t>
            </a:r>
            <a:endParaRPr lang="en-US" dirty="0">
              <a:solidFill>
                <a:schemeClr val="bg1">
                  <a:lumMod val="40000"/>
                  <a:lumOff val="60000"/>
                </a:schemeClr>
              </a:solidFill>
              <a:latin typeface="+mn-lt"/>
              <a:ea typeface="Consola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6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5903009" y="1180975"/>
            <a:ext cx="2840398" cy="31839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 Skills Kit: Requests and Responses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3105797" y="1705934"/>
            <a:ext cx="3020048" cy="1978654"/>
          </a:xfrm>
          <a:prstGeom prst="rect">
            <a:avLst/>
          </a:prstGeom>
        </p:spPr>
      </p:pic>
      <p:pic>
        <p:nvPicPr>
          <p:cNvPr id="49" name="Picture 48" descr="Amazon_Alexa_Horizontal_RGB_White-Color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95" y="3272206"/>
            <a:ext cx="1059476" cy="150313"/>
          </a:xfrm>
          <a:prstGeom prst="rect">
            <a:avLst/>
          </a:prstGeom>
        </p:spPr>
      </p:pic>
      <p:sp>
        <p:nvSpPr>
          <p:cNvPr id="52" name="Shape 392"/>
          <p:cNvSpPr/>
          <p:nvPr/>
        </p:nvSpPr>
        <p:spPr>
          <a:xfrm>
            <a:off x="3035300" y="3657393"/>
            <a:ext cx="1729438" cy="460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73"/>
                </a:moveTo>
                <a:lnTo>
                  <a:pt x="21600" y="21600"/>
                </a:lnTo>
                <a:lnTo>
                  <a:pt x="21594" y="0"/>
                </a:lnTo>
              </a:path>
            </a:pathLst>
          </a:custGeom>
          <a:ln w="12700" cmpd="sng">
            <a:solidFill>
              <a:schemeClr val="tx1">
                <a:lumMod val="85000"/>
              </a:schemeClr>
            </a:solidFill>
            <a:prstDash val="dash"/>
            <a:miter lim="400000"/>
            <a:headEnd type="triangle" w="lg" len="lg"/>
            <a:tailEnd type="triangl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  <p:sp>
        <p:nvSpPr>
          <p:cNvPr id="53" name="Shape 393"/>
          <p:cNvSpPr/>
          <p:nvPr/>
        </p:nvSpPr>
        <p:spPr>
          <a:xfrm rot="5400000">
            <a:off x="992029" y="3020516"/>
            <a:ext cx="1004721" cy="1186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71"/>
                </a:moveTo>
                <a:lnTo>
                  <a:pt x="21370" y="21600"/>
                </a:lnTo>
                <a:lnTo>
                  <a:pt x="21600" y="0"/>
                </a:lnTo>
              </a:path>
            </a:pathLst>
          </a:custGeom>
          <a:ln w="12700" cmpd="sng">
            <a:solidFill>
              <a:schemeClr val="tx1">
                <a:lumMod val="85000"/>
              </a:schemeClr>
            </a:solidFill>
            <a:prstDash val="dash"/>
            <a:miter lim="400000"/>
            <a:headEnd type="triangle" w="lg" len="lg"/>
            <a:tailEnd type="triangl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 bwMode="auto">
          <a:xfrm>
            <a:off x="7804353" y="2364711"/>
            <a:ext cx="619616" cy="620332"/>
            <a:chOff x="6663" y="1248"/>
            <a:chExt cx="866" cy="867"/>
          </a:xfrm>
        </p:grpSpPr>
        <p:sp>
          <p:nvSpPr>
            <p:cNvPr id="73" name="Freeform 5"/>
            <p:cNvSpPr>
              <a:spLocks/>
            </p:cNvSpPr>
            <p:nvPr/>
          </p:nvSpPr>
          <p:spPr bwMode="auto">
            <a:xfrm>
              <a:off x="7435" y="1794"/>
              <a:ext cx="94" cy="95"/>
            </a:xfrm>
            <a:custGeom>
              <a:avLst/>
              <a:gdLst>
                <a:gd name="T0" fmla="*/ 157 w 157"/>
                <a:gd name="T1" fmla="*/ 0 h 157"/>
                <a:gd name="T2" fmla="*/ 157 w 157"/>
                <a:gd name="T3" fmla="*/ 0 h 157"/>
                <a:gd name="T4" fmla="*/ 157 w 157"/>
                <a:gd name="T5" fmla="*/ 157 h 157"/>
                <a:gd name="T6" fmla="*/ 0 w 157"/>
                <a:gd name="T7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157">
                  <a:moveTo>
                    <a:pt x="157" y="0"/>
                  </a:moveTo>
                  <a:lnTo>
                    <a:pt x="157" y="0"/>
                  </a:lnTo>
                  <a:lnTo>
                    <a:pt x="157" y="157"/>
                  </a:lnTo>
                  <a:lnTo>
                    <a:pt x="0" y="157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4" name="Freeform 6"/>
            <p:cNvSpPr>
              <a:spLocks/>
            </p:cNvSpPr>
            <p:nvPr/>
          </p:nvSpPr>
          <p:spPr bwMode="auto">
            <a:xfrm>
              <a:off x="7190" y="1776"/>
              <a:ext cx="339" cy="113"/>
            </a:xfrm>
            <a:custGeom>
              <a:avLst/>
              <a:gdLst>
                <a:gd name="T0" fmla="*/ 0 w 565"/>
                <a:gd name="T1" fmla="*/ 188 h 188"/>
                <a:gd name="T2" fmla="*/ 0 w 565"/>
                <a:gd name="T3" fmla="*/ 188 h 188"/>
                <a:gd name="T4" fmla="*/ 283 w 565"/>
                <a:gd name="T5" fmla="*/ 0 h 188"/>
                <a:gd name="T6" fmla="*/ 565 w 565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5" h="188">
                  <a:moveTo>
                    <a:pt x="0" y="188"/>
                  </a:moveTo>
                  <a:lnTo>
                    <a:pt x="0" y="188"/>
                  </a:lnTo>
                  <a:cubicBezTo>
                    <a:pt x="39" y="78"/>
                    <a:pt x="160" y="0"/>
                    <a:pt x="283" y="0"/>
                  </a:cubicBezTo>
                  <a:cubicBezTo>
                    <a:pt x="406" y="0"/>
                    <a:pt x="526" y="78"/>
                    <a:pt x="565" y="188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5" name="Freeform 7"/>
            <p:cNvSpPr>
              <a:spLocks/>
            </p:cNvSpPr>
            <p:nvPr/>
          </p:nvSpPr>
          <p:spPr bwMode="auto">
            <a:xfrm>
              <a:off x="7190" y="2001"/>
              <a:ext cx="95" cy="95"/>
            </a:xfrm>
            <a:custGeom>
              <a:avLst/>
              <a:gdLst>
                <a:gd name="T0" fmla="*/ 0 w 157"/>
                <a:gd name="T1" fmla="*/ 157 h 157"/>
                <a:gd name="T2" fmla="*/ 0 w 157"/>
                <a:gd name="T3" fmla="*/ 157 h 157"/>
                <a:gd name="T4" fmla="*/ 0 w 157"/>
                <a:gd name="T5" fmla="*/ 0 h 157"/>
                <a:gd name="T6" fmla="*/ 157 w 157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157">
                  <a:moveTo>
                    <a:pt x="0" y="157"/>
                  </a:moveTo>
                  <a:lnTo>
                    <a:pt x="0" y="157"/>
                  </a:lnTo>
                  <a:lnTo>
                    <a:pt x="0" y="0"/>
                  </a:lnTo>
                  <a:lnTo>
                    <a:pt x="157" y="0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6" name="Freeform 8"/>
            <p:cNvSpPr>
              <a:spLocks/>
            </p:cNvSpPr>
            <p:nvPr/>
          </p:nvSpPr>
          <p:spPr bwMode="auto">
            <a:xfrm>
              <a:off x="7190" y="2001"/>
              <a:ext cx="339" cy="114"/>
            </a:xfrm>
            <a:custGeom>
              <a:avLst/>
              <a:gdLst>
                <a:gd name="T0" fmla="*/ 565 w 565"/>
                <a:gd name="T1" fmla="*/ 0 h 189"/>
                <a:gd name="T2" fmla="*/ 565 w 565"/>
                <a:gd name="T3" fmla="*/ 0 h 189"/>
                <a:gd name="T4" fmla="*/ 283 w 565"/>
                <a:gd name="T5" fmla="*/ 189 h 189"/>
                <a:gd name="T6" fmla="*/ 0 w 565"/>
                <a:gd name="T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5" h="189">
                  <a:moveTo>
                    <a:pt x="565" y="0"/>
                  </a:moveTo>
                  <a:lnTo>
                    <a:pt x="565" y="0"/>
                  </a:lnTo>
                  <a:cubicBezTo>
                    <a:pt x="526" y="110"/>
                    <a:pt x="406" y="189"/>
                    <a:pt x="283" y="189"/>
                  </a:cubicBezTo>
                  <a:cubicBezTo>
                    <a:pt x="160" y="189"/>
                    <a:pt x="39" y="110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7" name="Freeform 9"/>
            <p:cNvSpPr>
              <a:spLocks/>
            </p:cNvSpPr>
            <p:nvPr/>
          </p:nvSpPr>
          <p:spPr bwMode="auto">
            <a:xfrm>
              <a:off x="6772" y="1474"/>
              <a:ext cx="0" cy="76"/>
            </a:xfrm>
            <a:custGeom>
              <a:avLst/>
              <a:gdLst>
                <a:gd name="T0" fmla="*/ 0 h 125"/>
                <a:gd name="T1" fmla="*/ 0 h 125"/>
                <a:gd name="T2" fmla="*/ 125 h 12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8" name="Freeform 10"/>
            <p:cNvSpPr>
              <a:spLocks/>
            </p:cNvSpPr>
            <p:nvPr/>
          </p:nvSpPr>
          <p:spPr bwMode="auto">
            <a:xfrm>
              <a:off x="6996" y="1474"/>
              <a:ext cx="0" cy="76"/>
            </a:xfrm>
            <a:custGeom>
              <a:avLst/>
              <a:gdLst>
                <a:gd name="T0" fmla="*/ 0 h 125"/>
                <a:gd name="T1" fmla="*/ 0 h 125"/>
                <a:gd name="T2" fmla="*/ 125 h 12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9" name="Freeform 11"/>
            <p:cNvSpPr>
              <a:spLocks/>
            </p:cNvSpPr>
            <p:nvPr/>
          </p:nvSpPr>
          <p:spPr bwMode="auto">
            <a:xfrm>
              <a:off x="6924" y="1662"/>
              <a:ext cx="0" cy="76"/>
            </a:xfrm>
            <a:custGeom>
              <a:avLst/>
              <a:gdLst>
                <a:gd name="T0" fmla="*/ 0 h 126"/>
                <a:gd name="T1" fmla="*/ 0 h 126"/>
                <a:gd name="T2" fmla="*/ 126 h 1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6">
                  <a:moveTo>
                    <a:pt x="0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0" name="Freeform 12"/>
            <p:cNvSpPr>
              <a:spLocks/>
            </p:cNvSpPr>
            <p:nvPr/>
          </p:nvSpPr>
          <p:spPr bwMode="auto">
            <a:xfrm>
              <a:off x="6996" y="1662"/>
              <a:ext cx="0" cy="76"/>
            </a:xfrm>
            <a:custGeom>
              <a:avLst/>
              <a:gdLst>
                <a:gd name="T0" fmla="*/ 0 h 126"/>
                <a:gd name="T1" fmla="*/ 0 h 126"/>
                <a:gd name="T2" fmla="*/ 126 h 1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6">
                  <a:moveTo>
                    <a:pt x="0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1" name="Freeform 13"/>
            <p:cNvSpPr>
              <a:spLocks/>
            </p:cNvSpPr>
            <p:nvPr/>
          </p:nvSpPr>
          <p:spPr bwMode="auto">
            <a:xfrm>
              <a:off x="6852" y="1474"/>
              <a:ext cx="75" cy="76"/>
            </a:xfrm>
            <a:custGeom>
              <a:avLst/>
              <a:gdLst>
                <a:gd name="T0" fmla="*/ 0 w 126"/>
                <a:gd name="T1" fmla="*/ 0 h 125"/>
                <a:gd name="T2" fmla="*/ 0 w 126"/>
                <a:gd name="T3" fmla="*/ 0 h 125"/>
                <a:gd name="T4" fmla="*/ 126 w 126"/>
                <a:gd name="T5" fmla="*/ 0 h 125"/>
                <a:gd name="T6" fmla="*/ 126 w 126"/>
                <a:gd name="T7" fmla="*/ 125 h 125"/>
                <a:gd name="T8" fmla="*/ 0 w 126"/>
                <a:gd name="T9" fmla="*/ 125 h 125"/>
                <a:gd name="T10" fmla="*/ 0 w 126"/>
                <a:gd name="T11" fmla="*/ 0 h 125"/>
                <a:gd name="T12" fmla="*/ 0 w 126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25">
                  <a:moveTo>
                    <a:pt x="0" y="0"/>
                  </a:moveTo>
                  <a:lnTo>
                    <a:pt x="0" y="0"/>
                  </a:lnTo>
                  <a:lnTo>
                    <a:pt x="126" y="0"/>
                  </a:lnTo>
                  <a:lnTo>
                    <a:pt x="126" y="125"/>
                  </a:lnTo>
                  <a:lnTo>
                    <a:pt x="0" y="1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2" name="Freeform 14"/>
            <p:cNvSpPr>
              <a:spLocks/>
            </p:cNvSpPr>
            <p:nvPr/>
          </p:nvSpPr>
          <p:spPr bwMode="auto">
            <a:xfrm>
              <a:off x="6777" y="1662"/>
              <a:ext cx="75" cy="76"/>
            </a:xfrm>
            <a:custGeom>
              <a:avLst/>
              <a:gdLst>
                <a:gd name="T0" fmla="*/ 0 w 125"/>
                <a:gd name="T1" fmla="*/ 0 h 126"/>
                <a:gd name="T2" fmla="*/ 0 w 125"/>
                <a:gd name="T3" fmla="*/ 0 h 126"/>
                <a:gd name="T4" fmla="*/ 125 w 125"/>
                <a:gd name="T5" fmla="*/ 0 h 126"/>
                <a:gd name="T6" fmla="*/ 125 w 125"/>
                <a:gd name="T7" fmla="*/ 126 h 126"/>
                <a:gd name="T8" fmla="*/ 0 w 125"/>
                <a:gd name="T9" fmla="*/ 126 h 126"/>
                <a:gd name="T10" fmla="*/ 0 w 125"/>
                <a:gd name="T11" fmla="*/ 0 h 126"/>
                <a:gd name="T12" fmla="*/ 0 w 125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6">
                  <a:moveTo>
                    <a:pt x="0" y="0"/>
                  </a:moveTo>
                  <a:lnTo>
                    <a:pt x="0" y="0"/>
                  </a:lnTo>
                  <a:lnTo>
                    <a:pt x="125" y="0"/>
                  </a:lnTo>
                  <a:lnTo>
                    <a:pt x="125" y="126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3" name="Freeform 15"/>
            <p:cNvSpPr>
              <a:spLocks/>
            </p:cNvSpPr>
            <p:nvPr/>
          </p:nvSpPr>
          <p:spPr bwMode="auto">
            <a:xfrm>
              <a:off x="6927" y="1851"/>
              <a:ext cx="75" cy="75"/>
            </a:xfrm>
            <a:custGeom>
              <a:avLst/>
              <a:gdLst>
                <a:gd name="T0" fmla="*/ 0 w 125"/>
                <a:gd name="T1" fmla="*/ 0 h 126"/>
                <a:gd name="T2" fmla="*/ 0 w 125"/>
                <a:gd name="T3" fmla="*/ 0 h 126"/>
                <a:gd name="T4" fmla="*/ 125 w 125"/>
                <a:gd name="T5" fmla="*/ 0 h 126"/>
                <a:gd name="T6" fmla="*/ 125 w 125"/>
                <a:gd name="T7" fmla="*/ 126 h 126"/>
                <a:gd name="T8" fmla="*/ 0 w 125"/>
                <a:gd name="T9" fmla="*/ 126 h 126"/>
                <a:gd name="T10" fmla="*/ 0 w 125"/>
                <a:gd name="T11" fmla="*/ 0 h 126"/>
                <a:gd name="T12" fmla="*/ 0 w 125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6">
                  <a:moveTo>
                    <a:pt x="0" y="0"/>
                  </a:moveTo>
                  <a:lnTo>
                    <a:pt x="0" y="0"/>
                  </a:lnTo>
                  <a:lnTo>
                    <a:pt x="125" y="0"/>
                  </a:lnTo>
                  <a:lnTo>
                    <a:pt x="125" y="126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4" name="Freeform 16"/>
            <p:cNvSpPr>
              <a:spLocks/>
            </p:cNvSpPr>
            <p:nvPr/>
          </p:nvSpPr>
          <p:spPr bwMode="auto">
            <a:xfrm>
              <a:off x="6772" y="1851"/>
              <a:ext cx="0" cy="75"/>
            </a:xfrm>
            <a:custGeom>
              <a:avLst/>
              <a:gdLst>
                <a:gd name="T0" fmla="*/ 0 h 126"/>
                <a:gd name="T1" fmla="*/ 0 h 126"/>
                <a:gd name="T2" fmla="*/ 126 h 1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6">
                  <a:moveTo>
                    <a:pt x="0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5" name="Freeform 17"/>
            <p:cNvSpPr>
              <a:spLocks/>
            </p:cNvSpPr>
            <p:nvPr/>
          </p:nvSpPr>
          <p:spPr bwMode="auto">
            <a:xfrm>
              <a:off x="6844" y="1851"/>
              <a:ext cx="0" cy="75"/>
            </a:xfrm>
            <a:custGeom>
              <a:avLst/>
              <a:gdLst>
                <a:gd name="T0" fmla="*/ 0 h 126"/>
                <a:gd name="T1" fmla="*/ 0 h 126"/>
                <a:gd name="T2" fmla="*/ 126 h 1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6">
                  <a:moveTo>
                    <a:pt x="0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6" name="Freeform 18"/>
            <p:cNvSpPr>
              <a:spLocks/>
            </p:cNvSpPr>
            <p:nvPr/>
          </p:nvSpPr>
          <p:spPr bwMode="auto">
            <a:xfrm>
              <a:off x="6663" y="1248"/>
              <a:ext cx="603" cy="791"/>
            </a:xfrm>
            <a:custGeom>
              <a:avLst/>
              <a:gdLst>
                <a:gd name="T0" fmla="*/ 628 w 1005"/>
                <a:gd name="T1" fmla="*/ 1318 h 1318"/>
                <a:gd name="T2" fmla="*/ 628 w 1005"/>
                <a:gd name="T3" fmla="*/ 1318 h 1318"/>
                <a:gd name="T4" fmla="*/ 0 w 1005"/>
                <a:gd name="T5" fmla="*/ 1318 h 1318"/>
                <a:gd name="T6" fmla="*/ 0 w 1005"/>
                <a:gd name="T7" fmla="*/ 0 h 1318"/>
                <a:gd name="T8" fmla="*/ 691 w 1005"/>
                <a:gd name="T9" fmla="*/ 0 h 1318"/>
                <a:gd name="T10" fmla="*/ 1005 w 1005"/>
                <a:gd name="T11" fmla="*/ 314 h 1318"/>
                <a:gd name="T12" fmla="*/ 1005 w 1005"/>
                <a:gd name="T13" fmla="*/ 565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5" h="1318">
                  <a:moveTo>
                    <a:pt x="628" y="1318"/>
                  </a:moveTo>
                  <a:lnTo>
                    <a:pt x="628" y="1318"/>
                  </a:lnTo>
                  <a:lnTo>
                    <a:pt x="0" y="1318"/>
                  </a:lnTo>
                  <a:lnTo>
                    <a:pt x="0" y="0"/>
                  </a:lnTo>
                  <a:lnTo>
                    <a:pt x="691" y="0"/>
                  </a:lnTo>
                  <a:lnTo>
                    <a:pt x="1005" y="314"/>
                  </a:lnTo>
                  <a:lnTo>
                    <a:pt x="1005" y="565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7" name="Freeform 19"/>
            <p:cNvSpPr>
              <a:spLocks/>
            </p:cNvSpPr>
            <p:nvPr/>
          </p:nvSpPr>
          <p:spPr bwMode="auto">
            <a:xfrm>
              <a:off x="7078" y="1248"/>
              <a:ext cx="188" cy="189"/>
            </a:xfrm>
            <a:custGeom>
              <a:avLst/>
              <a:gdLst>
                <a:gd name="T0" fmla="*/ 0 w 314"/>
                <a:gd name="T1" fmla="*/ 0 h 314"/>
                <a:gd name="T2" fmla="*/ 0 w 314"/>
                <a:gd name="T3" fmla="*/ 0 h 314"/>
                <a:gd name="T4" fmla="*/ 0 w 314"/>
                <a:gd name="T5" fmla="*/ 314 h 314"/>
                <a:gd name="T6" fmla="*/ 314 w 314"/>
                <a:gd name="T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" h="314">
                  <a:moveTo>
                    <a:pt x="0" y="0"/>
                  </a:moveTo>
                  <a:lnTo>
                    <a:pt x="0" y="0"/>
                  </a:lnTo>
                  <a:lnTo>
                    <a:pt x="0" y="314"/>
                  </a:lnTo>
                  <a:lnTo>
                    <a:pt x="314" y="314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</p:grpSp>
      <p:grpSp>
        <p:nvGrpSpPr>
          <p:cNvPr id="58" name="Group 57"/>
          <p:cNvGrpSpPr>
            <a:grpSpLocks noChangeAspect="1"/>
          </p:cNvGrpSpPr>
          <p:nvPr/>
        </p:nvGrpSpPr>
        <p:grpSpPr bwMode="auto">
          <a:xfrm>
            <a:off x="743356" y="2318181"/>
            <a:ext cx="779620" cy="649489"/>
            <a:chOff x="663" y="3066"/>
            <a:chExt cx="671" cy="559"/>
          </a:xfrm>
        </p:grpSpPr>
        <p:sp>
          <p:nvSpPr>
            <p:cNvPr id="67" name="Freeform 23"/>
            <p:cNvSpPr>
              <a:spLocks/>
            </p:cNvSpPr>
            <p:nvPr/>
          </p:nvSpPr>
          <p:spPr bwMode="auto">
            <a:xfrm>
              <a:off x="995" y="3066"/>
              <a:ext cx="339" cy="353"/>
            </a:xfrm>
            <a:custGeom>
              <a:avLst/>
              <a:gdLst>
                <a:gd name="T0" fmla="*/ 339 w 339"/>
                <a:gd name="T1" fmla="*/ 0 h 353"/>
                <a:gd name="T2" fmla="*/ 0 w 339"/>
                <a:gd name="T3" fmla="*/ 0 h 353"/>
                <a:gd name="T4" fmla="*/ 0 w 339"/>
                <a:gd name="T5" fmla="*/ 279 h 353"/>
                <a:gd name="T6" fmla="*/ 58 w 339"/>
                <a:gd name="T7" fmla="*/ 279 h 353"/>
                <a:gd name="T8" fmla="*/ 58 w 339"/>
                <a:gd name="T9" fmla="*/ 353 h 353"/>
                <a:gd name="T10" fmla="*/ 129 w 339"/>
                <a:gd name="T11" fmla="*/ 279 h 353"/>
                <a:gd name="T12" fmla="*/ 339 w 339"/>
                <a:gd name="T13" fmla="*/ 279 h 353"/>
                <a:gd name="T14" fmla="*/ 339 w 339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9" h="353">
                  <a:moveTo>
                    <a:pt x="339" y="0"/>
                  </a:moveTo>
                  <a:lnTo>
                    <a:pt x="0" y="0"/>
                  </a:lnTo>
                  <a:lnTo>
                    <a:pt x="0" y="279"/>
                  </a:lnTo>
                  <a:lnTo>
                    <a:pt x="58" y="279"/>
                  </a:lnTo>
                  <a:lnTo>
                    <a:pt x="58" y="353"/>
                  </a:lnTo>
                  <a:lnTo>
                    <a:pt x="129" y="279"/>
                  </a:lnTo>
                  <a:lnTo>
                    <a:pt x="339" y="279"/>
                  </a:lnTo>
                  <a:lnTo>
                    <a:pt x="339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8" name="Oval 24"/>
            <p:cNvSpPr>
              <a:spLocks noChangeArrowheads="1"/>
            </p:cNvSpPr>
            <p:nvPr/>
          </p:nvSpPr>
          <p:spPr bwMode="auto">
            <a:xfrm>
              <a:off x="1064" y="3184"/>
              <a:ext cx="43" cy="4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9" name="Oval 25"/>
            <p:cNvSpPr>
              <a:spLocks noChangeArrowheads="1"/>
            </p:cNvSpPr>
            <p:nvPr/>
          </p:nvSpPr>
          <p:spPr bwMode="auto">
            <a:xfrm>
              <a:off x="1145" y="3184"/>
              <a:ext cx="43" cy="4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0" name="Oval 26"/>
            <p:cNvSpPr>
              <a:spLocks noChangeArrowheads="1"/>
            </p:cNvSpPr>
            <p:nvPr/>
          </p:nvSpPr>
          <p:spPr bwMode="auto">
            <a:xfrm>
              <a:off x="1225" y="3184"/>
              <a:ext cx="45" cy="4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1" name="Freeform 27"/>
            <p:cNvSpPr>
              <a:spLocks/>
            </p:cNvSpPr>
            <p:nvPr/>
          </p:nvSpPr>
          <p:spPr bwMode="auto">
            <a:xfrm>
              <a:off x="663" y="3373"/>
              <a:ext cx="322" cy="252"/>
            </a:xfrm>
            <a:custGeom>
              <a:avLst/>
              <a:gdLst>
                <a:gd name="T0" fmla="*/ 38 w 150"/>
                <a:gd name="T1" fmla="*/ 117 h 117"/>
                <a:gd name="T2" fmla="*/ 116 w 150"/>
                <a:gd name="T3" fmla="*/ 117 h 117"/>
                <a:gd name="T4" fmla="*/ 150 w 150"/>
                <a:gd name="T5" fmla="*/ 80 h 117"/>
                <a:gd name="T6" fmla="*/ 75 w 150"/>
                <a:gd name="T7" fmla="*/ 0 h 117"/>
                <a:gd name="T8" fmla="*/ 0 w 150"/>
                <a:gd name="T9" fmla="*/ 80 h 117"/>
                <a:gd name="T10" fmla="*/ 38 w 150"/>
                <a:gd name="T11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" h="117">
                  <a:moveTo>
                    <a:pt x="38" y="117"/>
                  </a:moveTo>
                  <a:cubicBezTo>
                    <a:pt x="116" y="117"/>
                    <a:pt x="116" y="117"/>
                    <a:pt x="116" y="117"/>
                  </a:cubicBezTo>
                  <a:cubicBezTo>
                    <a:pt x="126" y="117"/>
                    <a:pt x="150" y="91"/>
                    <a:pt x="150" y="80"/>
                  </a:cubicBezTo>
                  <a:cubicBezTo>
                    <a:pt x="150" y="80"/>
                    <a:pt x="139" y="0"/>
                    <a:pt x="75" y="0"/>
                  </a:cubicBezTo>
                  <a:cubicBezTo>
                    <a:pt x="7" y="0"/>
                    <a:pt x="0" y="80"/>
                    <a:pt x="0" y="80"/>
                  </a:cubicBezTo>
                  <a:cubicBezTo>
                    <a:pt x="0" y="91"/>
                    <a:pt x="27" y="117"/>
                    <a:pt x="38" y="117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2" name="Oval 28"/>
            <p:cNvSpPr>
              <a:spLocks noChangeArrowheads="1"/>
            </p:cNvSpPr>
            <p:nvPr/>
          </p:nvSpPr>
          <p:spPr bwMode="auto">
            <a:xfrm>
              <a:off x="730" y="3184"/>
              <a:ext cx="188" cy="189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</p:grpSp>
      <p:grpSp>
        <p:nvGrpSpPr>
          <p:cNvPr id="59" name="Group 31"/>
          <p:cNvGrpSpPr>
            <a:grpSpLocks noChangeAspect="1"/>
          </p:cNvGrpSpPr>
          <p:nvPr/>
        </p:nvGrpSpPr>
        <p:grpSpPr bwMode="auto">
          <a:xfrm>
            <a:off x="2236435" y="3852494"/>
            <a:ext cx="589859" cy="512389"/>
            <a:chOff x="9" y="12"/>
            <a:chExt cx="434" cy="377"/>
          </a:xfrm>
        </p:grpSpPr>
        <p:sp>
          <p:nvSpPr>
            <p:cNvPr id="60" name="Line 32"/>
            <p:cNvSpPr>
              <a:spLocks noChangeShapeType="1"/>
            </p:cNvSpPr>
            <p:nvPr/>
          </p:nvSpPr>
          <p:spPr bwMode="auto">
            <a:xfrm>
              <a:off x="209" y="141"/>
              <a:ext cx="90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1" name="Line 33"/>
            <p:cNvSpPr>
              <a:spLocks noChangeShapeType="1"/>
            </p:cNvSpPr>
            <p:nvPr/>
          </p:nvSpPr>
          <p:spPr bwMode="auto">
            <a:xfrm>
              <a:off x="239" y="222"/>
              <a:ext cx="148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2" name="Line 34"/>
            <p:cNvSpPr>
              <a:spLocks noChangeShapeType="1"/>
            </p:cNvSpPr>
            <p:nvPr/>
          </p:nvSpPr>
          <p:spPr bwMode="auto">
            <a:xfrm>
              <a:off x="239" y="181"/>
              <a:ext cx="136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3" name="Oval 35"/>
            <p:cNvSpPr>
              <a:spLocks noChangeArrowheads="1"/>
            </p:cNvSpPr>
            <p:nvPr/>
          </p:nvSpPr>
          <p:spPr bwMode="auto">
            <a:xfrm>
              <a:off x="112" y="319"/>
              <a:ext cx="32" cy="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4" name="Line 36"/>
            <p:cNvSpPr>
              <a:spLocks noChangeShapeType="1"/>
            </p:cNvSpPr>
            <p:nvPr/>
          </p:nvSpPr>
          <p:spPr bwMode="auto">
            <a:xfrm>
              <a:off x="95" y="53"/>
              <a:ext cx="65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5" name="Freeform 37"/>
            <p:cNvSpPr>
              <a:spLocks/>
            </p:cNvSpPr>
            <p:nvPr/>
          </p:nvSpPr>
          <p:spPr bwMode="auto">
            <a:xfrm>
              <a:off x="9" y="12"/>
              <a:ext cx="238" cy="377"/>
            </a:xfrm>
            <a:custGeom>
              <a:avLst/>
              <a:gdLst>
                <a:gd name="T0" fmla="*/ 164 w 238"/>
                <a:gd name="T1" fmla="*/ 251 h 377"/>
                <a:gd name="T2" fmla="*/ 164 w 238"/>
                <a:gd name="T3" fmla="*/ 90 h 377"/>
                <a:gd name="T4" fmla="*/ 238 w 238"/>
                <a:gd name="T5" fmla="*/ 90 h 377"/>
                <a:gd name="T6" fmla="*/ 238 w 238"/>
                <a:gd name="T7" fmla="*/ 0 h 377"/>
                <a:gd name="T8" fmla="*/ 0 w 238"/>
                <a:gd name="T9" fmla="*/ 0 h 377"/>
                <a:gd name="T10" fmla="*/ 0 w 238"/>
                <a:gd name="T11" fmla="*/ 377 h 377"/>
                <a:gd name="T12" fmla="*/ 238 w 238"/>
                <a:gd name="T13" fmla="*/ 377 h 377"/>
                <a:gd name="T14" fmla="*/ 238 w 238"/>
                <a:gd name="T15" fmla="*/ 251 h 377"/>
                <a:gd name="T16" fmla="*/ 164 w 238"/>
                <a:gd name="T17" fmla="*/ 25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377">
                  <a:moveTo>
                    <a:pt x="164" y="251"/>
                  </a:moveTo>
                  <a:lnTo>
                    <a:pt x="164" y="90"/>
                  </a:lnTo>
                  <a:lnTo>
                    <a:pt x="238" y="90"/>
                  </a:lnTo>
                  <a:lnTo>
                    <a:pt x="238" y="0"/>
                  </a:lnTo>
                  <a:lnTo>
                    <a:pt x="0" y="0"/>
                  </a:lnTo>
                  <a:lnTo>
                    <a:pt x="0" y="377"/>
                  </a:lnTo>
                  <a:lnTo>
                    <a:pt x="238" y="377"/>
                  </a:lnTo>
                  <a:lnTo>
                    <a:pt x="238" y="251"/>
                  </a:lnTo>
                  <a:lnTo>
                    <a:pt x="164" y="2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6" name="Rectangle 38"/>
            <p:cNvSpPr>
              <a:spLocks noChangeArrowheads="1"/>
            </p:cNvSpPr>
            <p:nvPr/>
          </p:nvSpPr>
          <p:spPr bwMode="auto">
            <a:xfrm>
              <a:off x="173" y="102"/>
              <a:ext cx="270" cy="161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1953210" y="440854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Cards</a:t>
            </a:r>
          </a:p>
        </p:txBody>
      </p:sp>
      <p:sp>
        <p:nvSpPr>
          <p:cNvPr id="91" name="Shape 282"/>
          <p:cNvSpPr/>
          <p:nvPr/>
        </p:nvSpPr>
        <p:spPr>
          <a:xfrm>
            <a:off x="3051963" y="2065711"/>
            <a:ext cx="3198027" cy="5655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numCol="1" anchor="t">
            <a:spAutoFit/>
          </a:bodyPr>
          <a:lstStyle>
            <a:lvl1pPr>
              <a:defRPr sz="1400">
                <a:solidFill>
                  <a:srgbClr val="53585F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algn="ctr"/>
            <a:r>
              <a:rPr lang="en-US" sz="1100" dirty="0">
                <a:solidFill>
                  <a:schemeClr val="accent1"/>
                </a:solidFill>
                <a:latin typeface="Arial"/>
              </a:rPr>
              <a:t>Speech Recognition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  <a:latin typeface="Arial"/>
              </a:rPr>
              <a:t>Machine Learning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  <a:latin typeface="Arial"/>
              </a:rPr>
              <a:t>Natural Language Understanding</a:t>
            </a:r>
            <a:endParaRPr sz="1100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060988" y="2722018"/>
            <a:ext cx="3247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Text to speech</a:t>
            </a:r>
          </a:p>
        </p:txBody>
      </p:sp>
      <p:sp>
        <p:nvSpPr>
          <p:cNvPr id="93" name="Shape 396">
            <a:extLst>
              <a:ext uri="{FF2B5EF4-FFF2-40B4-BE49-F238E27FC236}">
                <a16:creationId xmlns:a16="http://schemas.microsoft.com/office/drawing/2014/main" id="{22649423-F5DC-42F9-B5E9-219DB8804114}"/>
              </a:ext>
            </a:extLst>
          </p:cNvPr>
          <p:cNvSpPr/>
          <p:nvPr/>
        </p:nvSpPr>
        <p:spPr>
          <a:xfrm>
            <a:off x="6265180" y="1863761"/>
            <a:ext cx="135074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+mj-lt"/>
                <a:ea typeface="Cambria"/>
                <a:cs typeface="Cambria"/>
              </a:rPr>
              <a:t>Request</a:t>
            </a:r>
            <a:endParaRPr dirty="0">
              <a:solidFill>
                <a:schemeClr val="tx1">
                  <a:lumMod val="85000"/>
                </a:schemeClr>
              </a:solidFill>
              <a:latin typeface="+mj-lt"/>
              <a:ea typeface="Cambria"/>
              <a:cs typeface="Cambria"/>
            </a:endParaRPr>
          </a:p>
        </p:txBody>
      </p:sp>
      <p:sp>
        <p:nvSpPr>
          <p:cNvPr id="94" name="Shape 396">
            <a:extLst>
              <a:ext uri="{FF2B5EF4-FFF2-40B4-BE49-F238E27FC236}">
                <a16:creationId xmlns:a16="http://schemas.microsoft.com/office/drawing/2014/main" id="{78420377-87E7-4859-BDDD-27FC04CE1775}"/>
              </a:ext>
            </a:extLst>
          </p:cNvPr>
          <p:cNvSpPr/>
          <p:nvPr/>
        </p:nvSpPr>
        <p:spPr>
          <a:xfrm>
            <a:off x="6265180" y="3102656"/>
            <a:ext cx="135074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  <a:r>
              <a:rPr lang="en-US" dirty="0">
                <a:solidFill>
                  <a:srgbClr val="00D6CB"/>
                </a:solidFill>
                <a:latin typeface="+mj-lt"/>
                <a:ea typeface="Cambria"/>
                <a:cs typeface="Cambria"/>
              </a:rPr>
              <a:t>Response</a:t>
            </a:r>
            <a:endParaRPr dirty="0">
              <a:solidFill>
                <a:srgbClr val="00D6CB"/>
              </a:solidFill>
              <a:latin typeface="+mj-lt"/>
              <a:ea typeface="Cambria"/>
              <a:cs typeface="Cambria"/>
            </a:endParaRPr>
          </a:p>
        </p:txBody>
      </p:sp>
      <p:sp>
        <p:nvSpPr>
          <p:cNvPr id="95" name="Shape 396">
            <a:extLst>
              <a:ext uri="{FF2B5EF4-FFF2-40B4-BE49-F238E27FC236}">
                <a16:creationId xmlns:a16="http://schemas.microsoft.com/office/drawing/2014/main" id="{95AB3B0D-5FA2-40AA-819C-8AD21B40A8BC}"/>
              </a:ext>
            </a:extLst>
          </p:cNvPr>
          <p:cNvSpPr/>
          <p:nvPr/>
        </p:nvSpPr>
        <p:spPr>
          <a:xfrm>
            <a:off x="7714969" y="1586845"/>
            <a:ext cx="135074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+mj-lt"/>
                <a:ea typeface="Cambria"/>
                <a:cs typeface="Cambria"/>
              </a:rPr>
              <a:t>Your </a:t>
            </a:r>
            <a:br>
              <a:rPr lang="en-US" dirty="0">
                <a:solidFill>
                  <a:schemeClr val="tx1">
                    <a:lumMod val="85000"/>
                  </a:schemeClr>
                </a:solidFill>
                <a:latin typeface="+mj-lt"/>
                <a:ea typeface="Cambria"/>
                <a:cs typeface="Cambria"/>
              </a:rPr>
            </a:b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+mj-lt"/>
                <a:ea typeface="Cambria"/>
                <a:cs typeface="Cambria"/>
              </a:rPr>
              <a:t>Service</a:t>
            </a:r>
            <a:endParaRPr dirty="0">
              <a:solidFill>
                <a:schemeClr val="tx1">
                  <a:lumMod val="85000"/>
                </a:schemeClr>
              </a:solidFill>
              <a:latin typeface="+mj-lt"/>
              <a:ea typeface="Cambria"/>
              <a:cs typeface="Cambria"/>
            </a:endParaRPr>
          </a:p>
        </p:txBody>
      </p:sp>
      <p:pic>
        <p:nvPicPr>
          <p:cNvPr id="100" name="Picture 99" descr="Amazon_Echo_White_Front_on_RGB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13" y="1201781"/>
            <a:ext cx="307946" cy="833008"/>
          </a:xfrm>
          <a:prstGeom prst="rect">
            <a:avLst/>
          </a:prstGeom>
        </p:spPr>
      </p:pic>
      <p:sp>
        <p:nvSpPr>
          <p:cNvPr id="101" name="Shape 389"/>
          <p:cNvSpPr/>
          <p:nvPr/>
        </p:nvSpPr>
        <p:spPr>
          <a:xfrm rot="10800000" flipH="1">
            <a:off x="2722028" y="1422294"/>
            <a:ext cx="2042709" cy="297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413"/>
                </a:moveTo>
                <a:lnTo>
                  <a:pt x="21600" y="21600"/>
                </a:lnTo>
                <a:lnTo>
                  <a:pt x="21592" y="0"/>
                </a:lnTo>
              </a:path>
            </a:pathLst>
          </a:custGeom>
          <a:ln w="12700" cmpd="sng">
            <a:solidFill>
              <a:schemeClr val="tx1">
                <a:lumMod val="85000"/>
              </a:schemeClr>
            </a:solidFill>
            <a:prstDash val="dash"/>
            <a:miter lim="400000"/>
            <a:headEnd type="triangle" w="lg" len="lg"/>
            <a:tailEnd type="triangl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  <p:sp>
        <p:nvSpPr>
          <p:cNvPr id="102" name="Shape 390"/>
          <p:cNvSpPr/>
          <p:nvPr/>
        </p:nvSpPr>
        <p:spPr>
          <a:xfrm rot="5400000" flipH="1">
            <a:off x="1032682" y="1312082"/>
            <a:ext cx="869478" cy="1141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60"/>
                </a:moveTo>
                <a:lnTo>
                  <a:pt x="21417" y="21600"/>
                </a:lnTo>
                <a:lnTo>
                  <a:pt x="21600" y="0"/>
                </a:lnTo>
              </a:path>
            </a:pathLst>
          </a:custGeom>
          <a:ln w="12700" cmpd="sng">
            <a:solidFill>
              <a:schemeClr val="tx1">
                <a:lumMod val="85000"/>
              </a:schemeClr>
            </a:solidFill>
            <a:prstDash val="dash"/>
            <a:miter lim="400000"/>
            <a:headEnd type="triangle" w="lg" len="lg"/>
            <a:tailEnd type="triangl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986454" y="207510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Audio</a:t>
            </a:r>
          </a:p>
        </p:txBody>
      </p:sp>
      <p:sp>
        <p:nvSpPr>
          <p:cNvPr id="104" name="Shape 395"/>
          <p:cNvSpPr/>
          <p:nvPr/>
        </p:nvSpPr>
        <p:spPr>
          <a:xfrm>
            <a:off x="6213545" y="2590413"/>
            <a:ext cx="1421024" cy="3"/>
          </a:xfrm>
          <a:prstGeom prst="line">
            <a:avLst/>
          </a:prstGeom>
          <a:ln w="12700" cmpd="sng">
            <a:solidFill>
              <a:schemeClr val="tx1">
                <a:lumMod val="85000"/>
              </a:schemeClr>
            </a:solidFill>
            <a:prstDash val="dash"/>
            <a:miter lim="400000"/>
            <a:headEnd type="none" w="lg" len="lg"/>
            <a:tailEnd type="triangl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  <p:sp>
        <p:nvSpPr>
          <p:cNvPr id="105" name="Shape 402"/>
          <p:cNvSpPr/>
          <p:nvPr/>
        </p:nvSpPr>
        <p:spPr>
          <a:xfrm>
            <a:off x="6230039" y="2801201"/>
            <a:ext cx="1421024" cy="2"/>
          </a:xfrm>
          <a:prstGeom prst="line">
            <a:avLst/>
          </a:prstGeom>
          <a:ln w="12700" cmpd="sng">
            <a:solidFill>
              <a:schemeClr val="accent1"/>
            </a:solidFill>
            <a:prstDash val="dash"/>
            <a:miter lim="400000"/>
            <a:headEnd type="triangle" w="lg" len="lg"/>
            <a:tailEnd type="non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7827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 Skills Kit: Output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3105797" y="1705934"/>
            <a:ext cx="3020048" cy="1978654"/>
          </a:xfrm>
          <a:prstGeom prst="rect">
            <a:avLst/>
          </a:prstGeom>
        </p:spPr>
      </p:pic>
      <p:pic>
        <p:nvPicPr>
          <p:cNvPr id="49" name="Picture 48" descr="Amazon_Alexa_Horizontal_RGB_White-Color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95" y="3272206"/>
            <a:ext cx="1059476" cy="150313"/>
          </a:xfrm>
          <a:prstGeom prst="rect">
            <a:avLst/>
          </a:prstGeom>
        </p:spPr>
      </p:pic>
      <p:sp>
        <p:nvSpPr>
          <p:cNvPr id="52" name="Shape 392"/>
          <p:cNvSpPr/>
          <p:nvPr/>
        </p:nvSpPr>
        <p:spPr>
          <a:xfrm>
            <a:off x="3035300" y="3657393"/>
            <a:ext cx="1729438" cy="460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73"/>
                </a:moveTo>
                <a:lnTo>
                  <a:pt x="21600" y="21600"/>
                </a:lnTo>
                <a:lnTo>
                  <a:pt x="21594" y="0"/>
                </a:lnTo>
              </a:path>
            </a:pathLst>
          </a:custGeom>
          <a:ln w="12700" cmpd="sng">
            <a:solidFill>
              <a:schemeClr val="tx1">
                <a:lumMod val="85000"/>
              </a:schemeClr>
            </a:solidFill>
            <a:prstDash val="dash"/>
            <a:miter lim="400000"/>
            <a:headEnd type="triangle" w="lg" len="lg"/>
            <a:tailEnd type="triangl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  <p:sp>
        <p:nvSpPr>
          <p:cNvPr id="53" name="Shape 393"/>
          <p:cNvSpPr/>
          <p:nvPr/>
        </p:nvSpPr>
        <p:spPr>
          <a:xfrm rot="5400000">
            <a:off x="992029" y="3020516"/>
            <a:ext cx="1004721" cy="1186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71"/>
                </a:moveTo>
                <a:lnTo>
                  <a:pt x="21370" y="21600"/>
                </a:lnTo>
                <a:lnTo>
                  <a:pt x="21600" y="0"/>
                </a:lnTo>
              </a:path>
            </a:pathLst>
          </a:custGeom>
          <a:ln w="12700" cmpd="sng">
            <a:solidFill>
              <a:schemeClr val="tx1">
                <a:lumMod val="85000"/>
              </a:schemeClr>
            </a:solidFill>
            <a:prstDash val="dash"/>
            <a:miter lim="400000"/>
            <a:headEnd type="triangle" w="lg" len="lg"/>
            <a:tailEnd type="triangl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  <p:grpSp>
        <p:nvGrpSpPr>
          <p:cNvPr id="57" name="Group 56"/>
          <p:cNvGrpSpPr>
            <a:grpSpLocks noChangeAspect="1"/>
          </p:cNvGrpSpPr>
          <p:nvPr/>
        </p:nvGrpSpPr>
        <p:grpSpPr bwMode="auto">
          <a:xfrm>
            <a:off x="7804353" y="2364711"/>
            <a:ext cx="619616" cy="620332"/>
            <a:chOff x="6663" y="1248"/>
            <a:chExt cx="866" cy="867"/>
          </a:xfrm>
        </p:grpSpPr>
        <p:sp>
          <p:nvSpPr>
            <p:cNvPr id="73" name="Freeform 5"/>
            <p:cNvSpPr>
              <a:spLocks/>
            </p:cNvSpPr>
            <p:nvPr/>
          </p:nvSpPr>
          <p:spPr bwMode="auto">
            <a:xfrm>
              <a:off x="7435" y="1794"/>
              <a:ext cx="94" cy="95"/>
            </a:xfrm>
            <a:custGeom>
              <a:avLst/>
              <a:gdLst>
                <a:gd name="T0" fmla="*/ 157 w 157"/>
                <a:gd name="T1" fmla="*/ 0 h 157"/>
                <a:gd name="T2" fmla="*/ 157 w 157"/>
                <a:gd name="T3" fmla="*/ 0 h 157"/>
                <a:gd name="T4" fmla="*/ 157 w 157"/>
                <a:gd name="T5" fmla="*/ 157 h 157"/>
                <a:gd name="T6" fmla="*/ 0 w 157"/>
                <a:gd name="T7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157">
                  <a:moveTo>
                    <a:pt x="157" y="0"/>
                  </a:moveTo>
                  <a:lnTo>
                    <a:pt x="157" y="0"/>
                  </a:lnTo>
                  <a:lnTo>
                    <a:pt x="157" y="157"/>
                  </a:lnTo>
                  <a:lnTo>
                    <a:pt x="0" y="157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4" name="Freeform 6"/>
            <p:cNvSpPr>
              <a:spLocks/>
            </p:cNvSpPr>
            <p:nvPr/>
          </p:nvSpPr>
          <p:spPr bwMode="auto">
            <a:xfrm>
              <a:off x="7190" y="1776"/>
              <a:ext cx="339" cy="113"/>
            </a:xfrm>
            <a:custGeom>
              <a:avLst/>
              <a:gdLst>
                <a:gd name="T0" fmla="*/ 0 w 565"/>
                <a:gd name="T1" fmla="*/ 188 h 188"/>
                <a:gd name="T2" fmla="*/ 0 w 565"/>
                <a:gd name="T3" fmla="*/ 188 h 188"/>
                <a:gd name="T4" fmla="*/ 283 w 565"/>
                <a:gd name="T5" fmla="*/ 0 h 188"/>
                <a:gd name="T6" fmla="*/ 565 w 565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5" h="188">
                  <a:moveTo>
                    <a:pt x="0" y="188"/>
                  </a:moveTo>
                  <a:lnTo>
                    <a:pt x="0" y="188"/>
                  </a:lnTo>
                  <a:cubicBezTo>
                    <a:pt x="39" y="78"/>
                    <a:pt x="160" y="0"/>
                    <a:pt x="283" y="0"/>
                  </a:cubicBezTo>
                  <a:cubicBezTo>
                    <a:pt x="406" y="0"/>
                    <a:pt x="526" y="78"/>
                    <a:pt x="565" y="188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5" name="Freeform 7"/>
            <p:cNvSpPr>
              <a:spLocks/>
            </p:cNvSpPr>
            <p:nvPr/>
          </p:nvSpPr>
          <p:spPr bwMode="auto">
            <a:xfrm>
              <a:off x="7190" y="2001"/>
              <a:ext cx="95" cy="95"/>
            </a:xfrm>
            <a:custGeom>
              <a:avLst/>
              <a:gdLst>
                <a:gd name="T0" fmla="*/ 0 w 157"/>
                <a:gd name="T1" fmla="*/ 157 h 157"/>
                <a:gd name="T2" fmla="*/ 0 w 157"/>
                <a:gd name="T3" fmla="*/ 157 h 157"/>
                <a:gd name="T4" fmla="*/ 0 w 157"/>
                <a:gd name="T5" fmla="*/ 0 h 157"/>
                <a:gd name="T6" fmla="*/ 157 w 157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157">
                  <a:moveTo>
                    <a:pt x="0" y="157"/>
                  </a:moveTo>
                  <a:lnTo>
                    <a:pt x="0" y="157"/>
                  </a:lnTo>
                  <a:lnTo>
                    <a:pt x="0" y="0"/>
                  </a:lnTo>
                  <a:lnTo>
                    <a:pt x="157" y="0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6" name="Freeform 8"/>
            <p:cNvSpPr>
              <a:spLocks/>
            </p:cNvSpPr>
            <p:nvPr/>
          </p:nvSpPr>
          <p:spPr bwMode="auto">
            <a:xfrm>
              <a:off x="7190" y="2001"/>
              <a:ext cx="339" cy="114"/>
            </a:xfrm>
            <a:custGeom>
              <a:avLst/>
              <a:gdLst>
                <a:gd name="T0" fmla="*/ 565 w 565"/>
                <a:gd name="T1" fmla="*/ 0 h 189"/>
                <a:gd name="T2" fmla="*/ 565 w 565"/>
                <a:gd name="T3" fmla="*/ 0 h 189"/>
                <a:gd name="T4" fmla="*/ 283 w 565"/>
                <a:gd name="T5" fmla="*/ 189 h 189"/>
                <a:gd name="T6" fmla="*/ 0 w 565"/>
                <a:gd name="T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5" h="189">
                  <a:moveTo>
                    <a:pt x="565" y="0"/>
                  </a:moveTo>
                  <a:lnTo>
                    <a:pt x="565" y="0"/>
                  </a:lnTo>
                  <a:cubicBezTo>
                    <a:pt x="526" y="110"/>
                    <a:pt x="406" y="189"/>
                    <a:pt x="283" y="189"/>
                  </a:cubicBezTo>
                  <a:cubicBezTo>
                    <a:pt x="160" y="189"/>
                    <a:pt x="39" y="110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7" name="Freeform 9"/>
            <p:cNvSpPr>
              <a:spLocks/>
            </p:cNvSpPr>
            <p:nvPr/>
          </p:nvSpPr>
          <p:spPr bwMode="auto">
            <a:xfrm>
              <a:off x="6772" y="1474"/>
              <a:ext cx="0" cy="76"/>
            </a:xfrm>
            <a:custGeom>
              <a:avLst/>
              <a:gdLst>
                <a:gd name="T0" fmla="*/ 0 h 125"/>
                <a:gd name="T1" fmla="*/ 0 h 125"/>
                <a:gd name="T2" fmla="*/ 125 h 12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8" name="Freeform 10"/>
            <p:cNvSpPr>
              <a:spLocks/>
            </p:cNvSpPr>
            <p:nvPr/>
          </p:nvSpPr>
          <p:spPr bwMode="auto">
            <a:xfrm>
              <a:off x="6996" y="1474"/>
              <a:ext cx="0" cy="76"/>
            </a:xfrm>
            <a:custGeom>
              <a:avLst/>
              <a:gdLst>
                <a:gd name="T0" fmla="*/ 0 h 125"/>
                <a:gd name="T1" fmla="*/ 0 h 125"/>
                <a:gd name="T2" fmla="*/ 125 h 12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9" name="Freeform 11"/>
            <p:cNvSpPr>
              <a:spLocks/>
            </p:cNvSpPr>
            <p:nvPr/>
          </p:nvSpPr>
          <p:spPr bwMode="auto">
            <a:xfrm>
              <a:off x="6924" y="1662"/>
              <a:ext cx="0" cy="76"/>
            </a:xfrm>
            <a:custGeom>
              <a:avLst/>
              <a:gdLst>
                <a:gd name="T0" fmla="*/ 0 h 126"/>
                <a:gd name="T1" fmla="*/ 0 h 126"/>
                <a:gd name="T2" fmla="*/ 126 h 1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6">
                  <a:moveTo>
                    <a:pt x="0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0" name="Freeform 12"/>
            <p:cNvSpPr>
              <a:spLocks/>
            </p:cNvSpPr>
            <p:nvPr/>
          </p:nvSpPr>
          <p:spPr bwMode="auto">
            <a:xfrm>
              <a:off x="6996" y="1662"/>
              <a:ext cx="0" cy="76"/>
            </a:xfrm>
            <a:custGeom>
              <a:avLst/>
              <a:gdLst>
                <a:gd name="T0" fmla="*/ 0 h 126"/>
                <a:gd name="T1" fmla="*/ 0 h 126"/>
                <a:gd name="T2" fmla="*/ 126 h 1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6">
                  <a:moveTo>
                    <a:pt x="0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1" name="Freeform 13"/>
            <p:cNvSpPr>
              <a:spLocks/>
            </p:cNvSpPr>
            <p:nvPr/>
          </p:nvSpPr>
          <p:spPr bwMode="auto">
            <a:xfrm>
              <a:off x="6852" y="1474"/>
              <a:ext cx="75" cy="76"/>
            </a:xfrm>
            <a:custGeom>
              <a:avLst/>
              <a:gdLst>
                <a:gd name="T0" fmla="*/ 0 w 126"/>
                <a:gd name="T1" fmla="*/ 0 h 125"/>
                <a:gd name="T2" fmla="*/ 0 w 126"/>
                <a:gd name="T3" fmla="*/ 0 h 125"/>
                <a:gd name="T4" fmla="*/ 126 w 126"/>
                <a:gd name="T5" fmla="*/ 0 h 125"/>
                <a:gd name="T6" fmla="*/ 126 w 126"/>
                <a:gd name="T7" fmla="*/ 125 h 125"/>
                <a:gd name="T8" fmla="*/ 0 w 126"/>
                <a:gd name="T9" fmla="*/ 125 h 125"/>
                <a:gd name="T10" fmla="*/ 0 w 126"/>
                <a:gd name="T11" fmla="*/ 0 h 125"/>
                <a:gd name="T12" fmla="*/ 0 w 126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25">
                  <a:moveTo>
                    <a:pt x="0" y="0"/>
                  </a:moveTo>
                  <a:lnTo>
                    <a:pt x="0" y="0"/>
                  </a:lnTo>
                  <a:lnTo>
                    <a:pt x="126" y="0"/>
                  </a:lnTo>
                  <a:lnTo>
                    <a:pt x="126" y="125"/>
                  </a:lnTo>
                  <a:lnTo>
                    <a:pt x="0" y="1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2" name="Freeform 14"/>
            <p:cNvSpPr>
              <a:spLocks/>
            </p:cNvSpPr>
            <p:nvPr/>
          </p:nvSpPr>
          <p:spPr bwMode="auto">
            <a:xfrm>
              <a:off x="6777" y="1662"/>
              <a:ext cx="75" cy="76"/>
            </a:xfrm>
            <a:custGeom>
              <a:avLst/>
              <a:gdLst>
                <a:gd name="T0" fmla="*/ 0 w 125"/>
                <a:gd name="T1" fmla="*/ 0 h 126"/>
                <a:gd name="T2" fmla="*/ 0 w 125"/>
                <a:gd name="T3" fmla="*/ 0 h 126"/>
                <a:gd name="T4" fmla="*/ 125 w 125"/>
                <a:gd name="T5" fmla="*/ 0 h 126"/>
                <a:gd name="T6" fmla="*/ 125 w 125"/>
                <a:gd name="T7" fmla="*/ 126 h 126"/>
                <a:gd name="T8" fmla="*/ 0 w 125"/>
                <a:gd name="T9" fmla="*/ 126 h 126"/>
                <a:gd name="T10" fmla="*/ 0 w 125"/>
                <a:gd name="T11" fmla="*/ 0 h 126"/>
                <a:gd name="T12" fmla="*/ 0 w 125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6">
                  <a:moveTo>
                    <a:pt x="0" y="0"/>
                  </a:moveTo>
                  <a:lnTo>
                    <a:pt x="0" y="0"/>
                  </a:lnTo>
                  <a:lnTo>
                    <a:pt x="125" y="0"/>
                  </a:lnTo>
                  <a:lnTo>
                    <a:pt x="125" y="126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3" name="Freeform 15"/>
            <p:cNvSpPr>
              <a:spLocks/>
            </p:cNvSpPr>
            <p:nvPr/>
          </p:nvSpPr>
          <p:spPr bwMode="auto">
            <a:xfrm>
              <a:off x="6927" y="1851"/>
              <a:ext cx="75" cy="75"/>
            </a:xfrm>
            <a:custGeom>
              <a:avLst/>
              <a:gdLst>
                <a:gd name="T0" fmla="*/ 0 w 125"/>
                <a:gd name="T1" fmla="*/ 0 h 126"/>
                <a:gd name="T2" fmla="*/ 0 w 125"/>
                <a:gd name="T3" fmla="*/ 0 h 126"/>
                <a:gd name="T4" fmla="*/ 125 w 125"/>
                <a:gd name="T5" fmla="*/ 0 h 126"/>
                <a:gd name="T6" fmla="*/ 125 w 125"/>
                <a:gd name="T7" fmla="*/ 126 h 126"/>
                <a:gd name="T8" fmla="*/ 0 w 125"/>
                <a:gd name="T9" fmla="*/ 126 h 126"/>
                <a:gd name="T10" fmla="*/ 0 w 125"/>
                <a:gd name="T11" fmla="*/ 0 h 126"/>
                <a:gd name="T12" fmla="*/ 0 w 125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6">
                  <a:moveTo>
                    <a:pt x="0" y="0"/>
                  </a:moveTo>
                  <a:lnTo>
                    <a:pt x="0" y="0"/>
                  </a:lnTo>
                  <a:lnTo>
                    <a:pt x="125" y="0"/>
                  </a:lnTo>
                  <a:lnTo>
                    <a:pt x="125" y="126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4" name="Freeform 16"/>
            <p:cNvSpPr>
              <a:spLocks/>
            </p:cNvSpPr>
            <p:nvPr/>
          </p:nvSpPr>
          <p:spPr bwMode="auto">
            <a:xfrm>
              <a:off x="6772" y="1851"/>
              <a:ext cx="0" cy="75"/>
            </a:xfrm>
            <a:custGeom>
              <a:avLst/>
              <a:gdLst>
                <a:gd name="T0" fmla="*/ 0 h 126"/>
                <a:gd name="T1" fmla="*/ 0 h 126"/>
                <a:gd name="T2" fmla="*/ 126 h 1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6">
                  <a:moveTo>
                    <a:pt x="0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5" name="Freeform 17"/>
            <p:cNvSpPr>
              <a:spLocks/>
            </p:cNvSpPr>
            <p:nvPr/>
          </p:nvSpPr>
          <p:spPr bwMode="auto">
            <a:xfrm>
              <a:off x="6844" y="1851"/>
              <a:ext cx="0" cy="75"/>
            </a:xfrm>
            <a:custGeom>
              <a:avLst/>
              <a:gdLst>
                <a:gd name="T0" fmla="*/ 0 h 126"/>
                <a:gd name="T1" fmla="*/ 0 h 126"/>
                <a:gd name="T2" fmla="*/ 126 h 1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6">
                  <a:moveTo>
                    <a:pt x="0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6" name="Freeform 18"/>
            <p:cNvSpPr>
              <a:spLocks/>
            </p:cNvSpPr>
            <p:nvPr/>
          </p:nvSpPr>
          <p:spPr bwMode="auto">
            <a:xfrm>
              <a:off x="6663" y="1248"/>
              <a:ext cx="603" cy="791"/>
            </a:xfrm>
            <a:custGeom>
              <a:avLst/>
              <a:gdLst>
                <a:gd name="T0" fmla="*/ 628 w 1005"/>
                <a:gd name="T1" fmla="*/ 1318 h 1318"/>
                <a:gd name="T2" fmla="*/ 628 w 1005"/>
                <a:gd name="T3" fmla="*/ 1318 h 1318"/>
                <a:gd name="T4" fmla="*/ 0 w 1005"/>
                <a:gd name="T5" fmla="*/ 1318 h 1318"/>
                <a:gd name="T6" fmla="*/ 0 w 1005"/>
                <a:gd name="T7" fmla="*/ 0 h 1318"/>
                <a:gd name="T8" fmla="*/ 691 w 1005"/>
                <a:gd name="T9" fmla="*/ 0 h 1318"/>
                <a:gd name="T10" fmla="*/ 1005 w 1005"/>
                <a:gd name="T11" fmla="*/ 314 h 1318"/>
                <a:gd name="T12" fmla="*/ 1005 w 1005"/>
                <a:gd name="T13" fmla="*/ 565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5" h="1318">
                  <a:moveTo>
                    <a:pt x="628" y="1318"/>
                  </a:moveTo>
                  <a:lnTo>
                    <a:pt x="628" y="1318"/>
                  </a:lnTo>
                  <a:lnTo>
                    <a:pt x="0" y="1318"/>
                  </a:lnTo>
                  <a:lnTo>
                    <a:pt x="0" y="0"/>
                  </a:lnTo>
                  <a:lnTo>
                    <a:pt x="691" y="0"/>
                  </a:lnTo>
                  <a:lnTo>
                    <a:pt x="1005" y="314"/>
                  </a:lnTo>
                  <a:lnTo>
                    <a:pt x="1005" y="565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7" name="Freeform 19"/>
            <p:cNvSpPr>
              <a:spLocks/>
            </p:cNvSpPr>
            <p:nvPr/>
          </p:nvSpPr>
          <p:spPr bwMode="auto">
            <a:xfrm>
              <a:off x="7078" y="1248"/>
              <a:ext cx="188" cy="189"/>
            </a:xfrm>
            <a:custGeom>
              <a:avLst/>
              <a:gdLst>
                <a:gd name="T0" fmla="*/ 0 w 314"/>
                <a:gd name="T1" fmla="*/ 0 h 314"/>
                <a:gd name="T2" fmla="*/ 0 w 314"/>
                <a:gd name="T3" fmla="*/ 0 h 314"/>
                <a:gd name="T4" fmla="*/ 0 w 314"/>
                <a:gd name="T5" fmla="*/ 314 h 314"/>
                <a:gd name="T6" fmla="*/ 314 w 314"/>
                <a:gd name="T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" h="314">
                  <a:moveTo>
                    <a:pt x="0" y="0"/>
                  </a:moveTo>
                  <a:lnTo>
                    <a:pt x="0" y="0"/>
                  </a:lnTo>
                  <a:lnTo>
                    <a:pt x="0" y="314"/>
                  </a:lnTo>
                  <a:lnTo>
                    <a:pt x="314" y="314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</p:grpSp>
      <p:grpSp>
        <p:nvGrpSpPr>
          <p:cNvPr id="58" name="Group 57"/>
          <p:cNvGrpSpPr>
            <a:grpSpLocks noChangeAspect="1"/>
          </p:cNvGrpSpPr>
          <p:nvPr/>
        </p:nvGrpSpPr>
        <p:grpSpPr bwMode="auto">
          <a:xfrm>
            <a:off x="743356" y="2318181"/>
            <a:ext cx="779620" cy="649489"/>
            <a:chOff x="663" y="3066"/>
            <a:chExt cx="671" cy="559"/>
          </a:xfrm>
        </p:grpSpPr>
        <p:sp>
          <p:nvSpPr>
            <p:cNvPr id="67" name="Freeform 23"/>
            <p:cNvSpPr>
              <a:spLocks/>
            </p:cNvSpPr>
            <p:nvPr/>
          </p:nvSpPr>
          <p:spPr bwMode="auto">
            <a:xfrm>
              <a:off x="995" y="3066"/>
              <a:ext cx="339" cy="353"/>
            </a:xfrm>
            <a:custGeom>
              <a:avLst/>
              <a:gdLst>
                <a:gd name="T0" fmla="*/ 339 w 339"/>
                <a:gd name="T1" fmla="*/ 0 h 353"/>
                <a:gd name="T2" fmla="*/ 0 w 339"/>
                <a:gd name="T3" fmla="*/ 0 h 353"/>
                <a:gd name="T4" fmla="*/ 0 w 339"/>
                <a:gd name="T5" fmla="*/ 279 h 353"/>
                <a:gd name="T6" fmla="*/ 58 w 339"/>
                <a:gd name="T7" fmla="*/ 279 h 353"/>
                <a:gd name="T8" fmla="*/ 58 w 339"/>
                <a:gd name="T9" fmla="*/ 353 h 353"/>
                <a:gd name="T10" fmla="*/ 129 w 339"/>
                <a:gd name="T11" fmla="*/ 279 h 353"/>
                <a:gd name="T12" fmla="*/ 339 w 339"/>
                <a:gd name="T13" fmla="*/ 279 h 353"/>
                <a:gd name="T14" fmla="*/ 339 w 339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9" h="353">
                  <a:moveTo>
                    <a:pt x="339" y="0"/>
                  </a:moveTo>
                  <a:lnTo>
                    <a:pt x="0" y="0"/>
                  </a:lnTo>
                  <a:lnTo>
                    <a:pt x="0" y="279"/>
                  </a:lnTo>
                  <a:lnTo>
                    <a:pt x="58" y="279"/>
                  </a:lnTo>
                  <a:lnTo>
                    <a:pt x="58" y="353"/>
                  </a:lnTo>
                  <a:lnTo>
                    <a:pt x="129" y="279"/>
                  </a:lnTo>
                  <a:lnTo>
                    <a:pt x="339" y="279"/>
                  </a:lnTo>
                  <a:lnTo>
                    <a:pt x="339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8" name="Oval 24"/>
            <p:cNvSpPr>
              <a:spLocks noChangeArrowheads="1"/>
            </p:cNvSpPr>
            <p:nvPr/>
          </p:nvSpPr>
          <p:spPr bwMode="auto">
            <a:xfrm>
              <a:off x="1064" y="3184"/>
              <a:ext cx="43" cy="4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9" name="Oval 25"/>
            <p:cNvSpPr>
              <a:spLocks noChangeArrowheads="1"/>
            </p:cNvSpPr>
            <p:nvPr/>
          </p:nvSpPr>
          <p:spPr bwMode="auto">
            <a:xfrm>
              <a:off x="1145" y="3184"/>
              <a:ext cx="43" cy="4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0" name="Oval 26"/>
            <p:cNvSpPr>
              <a:spLocks noChangeArrowheads="1"/>
            </p:cNvSpPr>
            <p:nvPr/>
          </p:nvSpPr>
          <p:spPr bwMode="auto">
            <a:xfrm>
              <a:off x="1225" y="3184"/>
              <a:ext cx="45" cy="4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1" name="Freeform 27"/>
            <p:cNvSpPr>
              <a:spLocks/>
            </p:cNvSpPr>
            <p:nvPr/>
          </p:nvSpPr>
          <p:spPr bwMode="auto">
            <a:xfrm>
              <a:off x="663" y="3373"/>
              <a:ext cx="322" cy="252"/>
            </a:xfrm>
            <a:custGeom>
              <a:avLst/>
              <a:gdLst>
                <a:gd name="T0" fmla="*/ 38 w 150"/>
                <a:gd name="T1" fmla="*/ 117 h 117"/>
                <a:gd name="T2" fmla="*/ 116 w 150"/>
                <a:gd name="T3" fmla="*/ 117 h 117"/>
                <a:gd name="T4" fmla="*/ 150 w 150"/>
                <a:gd name="T5" fmla="*/ 80 h 117"/>
                <a:gd name="T6" fmla="*/ 75 w 150"/>
                <a:gd name="T7" fmla="*/ 0 h 117"/>
                <a:gd name="T8" fmla="*/ 0 w 150"/>
                <a:gd name="T9" fmla="*/ 80 h 117"/>
                <a:gd name="T10" fmla="*/ 38 w 150"/>
                <a:gd name="T11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" h="117">
                  <a:moveTo>
                    <a:pt x="38" y="117"/>
                  </a:moveTo>
                  <a:cubicBezTo>
                    <a:pt x="116" y="117"/>
                    <a:pt x="116" y="117"/>
                    <a:pt x="116" y="117"/>
                  </a:cubicBezTo>
                  <a:cubicBezTo>
                    <a:pt x="126" y="117"/>
                    <a:pt x="150" y="91"/>
                    <a:pt x="150" y="80"/>
                  </a:cubicBezTo>
                  <a:cubicBezTo>
                    <a:pt x="150" y="80"/>
                    <a:pt x="139" y="0"/>
                    <a:pt x="75" y="0"/>
                  </a:cubicBezTo>
                  <a:cubicBezTo>
                    <a:pt x="7" y="0"/>
                    <a:pt x="0" y="80"/>
                    <a:pt x="0" y="80"/>
                  </a:cubicBezTo>
                  <a:cubicBezTo>
                    <a:pt x="0" y="91"/>
                    <a:pt x="27" y="117"/>
                    <a:pt x="38" y="117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2" name="Oval 28"/>
            <p:cNvSpPr>
              <a:spLocks noChangeArrowheads="1"/>
            </p:cNvSpPr>
            <p:nvPr/>
          </p:nvSpPr>
          <p:spPr bwMode="auto">
            <a:xfrm>
              <a:off x="730" y="3184"/>
              <a:ext cx="188" cy="189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</p:grpSp>
      <p:grpSp>
        <p:nvGrpSpPr>
          <p:cNvPr id="59" name="Group 31"/>
          <p:cNvGrpSpPr>
            <a:grpSpLocks noChangeAspect="1"/>
          </p:cNvGrpSpPr>
          <p:nvPr/>
        </p:nvGrpSpPr>
        <p:grpSpPr bwMode="auto">
          <a:xfrm>
            <a:off x="2236435" y="3852494"/>
            <a:ext cx="589859" cy="512389"/>
            <a:chOff x="9" y="12"/>
            <a:chExt cx="434" cy="377"/>
          </a:xfrm>
        </p:grpSpPr>
        <p:sp>
          <p:nvSpPr>
            <p:cNvPr id="60" name="Line 32"/>
            <p:cNvSpPr>
              <a:spLocks noChangeShapeType="1"/>
            </p:cNvSpPr>
            <p:nvPr/>
          </p:nvSpPr>
          <p:spPr bwMode="auto">
            <a:xfrm>
              <a:off x="209" y="141"/>
              <a:ext cx="90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1" name="Line 33"/>
            <p:cNvSpPr>
              <a:spLocks noChangeShapeType="1"/>
            </p:cNvSpPr>
            <p:nvPr/>
          </p:nvSpPr>
          <p:spPr bwMode="auto">
            <a:xfrm>
              <a:off x="239" y="222"/>
              <a:ext cx="148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2" name="Line 34"/>
            <p:cNvSpPr>
              <a:spLocks noChangeShapeType="1"/>
            </p:cNvSpPr>
            <p:nvPr/>
          </p:nvSpPr>
          <p:spPr bwMode="auto">
            <a:xfrm>
              <a:off x="239" y="181"/>
              <a:ext cx="136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3" name="Oval 35"/>
            <p:cNvSpPr>
              <a:spLocks noChangeArrowheads="1"/>
            </p:cNvSpPr>
            <p:nvPr/>
          </p:nvSpPr>
          <p:spPr bwMode="auto">
            <a:xfrm>
              <a:off x="112" y="319"/>
              <a:ext cx="32" cy="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4" name="Line 36"/>
            <p:cNvSpPr>
              <a:spLocks noChangeShapeType="1"/>
            </p:cNvSpPr>
            <p:nvPr/>
          </p:nvSpPr>
          <p:spPr bwMode="auto">
            <a:xfrm>
              <a:off x="95" y="53"/>
              <a:ext cx="65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5" name="Freeform 37"/>
            <p:cNvSpPr>
              <a:spLocks/>
            </p:cNvSpPr>
            <p:nvPr/>
          </p:nvSpPr>
          <p:spPr bwMode="auto">
            <a:xfrm>
              <a:off x="9" y="12"/>
              <a:ext cx="238" cy="377"/>
            </a:xfrm>
            <a:custGeom>
              <a:avLst/>
              <a:gdLst>
                <a:gd name="T0" fmla="*/ 164 w 238"/>
                <a:gd name="T1" fmla="*/ 251 h 377"/>
                <a:gd name="T2" fmla="*/ 164 w 238"/>
                <a:gd name="T3" fmla="*/ 90 h 377"/>
                <a:gd name="T4" fmla="*/ 238 w 238"/>
                <a:gd name="T5" fmla="*/ 90 h 377"/>
                <a:gd name="T6" fmla="*/ 238 w 238"/>
                <a:gd name="T7" fmla="*/ 0 h 377"/>
                <a:gd name="T8" fmla="*/ 0 w 238"/>
                <a:gd name="T9" fmla="*/ 0 h 377"/>
                <a:gd name="T10" fmla="*/ 0 w 238"/>
                <a:gd name="T11" fmla="*/ 377 h 377"/>
                <a:gd name="T12" fmla="*/ 238 w 238"/>
                <a:gd name="T13" fmla="*/ 377 h 377"/>
                <a:gd name="T14" fmla="*/ 238 w 238"/>
                <a:gd name="T15" fmla="*/ 251 h 377"/>
                <a:gd name="T16" fmla="*/ 164 w 238"/>
                <a:gd name="T17" fmla="*/ 25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377">
                  <a:moveTo>
                    <a:pt x="164" y="251"/>
                  </a:moveTo>
                  <a:lnTo>
                    <a:pt x="164" y="90"/>
                  </a:lnTo>
                  <a:lnTo>
                    <a:pt x="238" y="90"/>
                  </a:lnTo>
                  <a:lnTo>
                    <a:pt x="238" y="0"/>
                  </a:lnTo>
                  <a:lnTo>
                    <a:pt x="0" y="0"/>
                  </a:lnTo>
                  <a:lnTo>
                    <a:pt x="0" y="377"/>
                  </a:lnTo>
                  <a:lnTo>
                    <a:pt x="238" y="377"/>
                  </a:lnTo>
                  <a:lnTo>
                    <a:pt x="238" y="251"/>
                  </a:lnTo>
                  <a:lnTo>
                    <a:pt x="164" y="2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6" name="Rectangle 38"/>
            <p:cNvSpPr>
              <a:spLocks noChangeArrowheads="1"/>
            </p:cNvSpPr>
            <p:nvPr/>
          </p:nvSpPr>
          <p:spPr bwMode="auto">
            <a:xfrm>
              <a:off x="173" y="102"/>
              <a:ext cx="270" cy="161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1953210" y="440854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Cards</a:t>
            </a:r>
          </a:p>
        </p:txBody>
      </p:sp>
      <p:sp>
        <p:nvSpPr>
          <p:cNvPr id="91" name="Shape 282"/>
          <p:cNvSpPr/>
          <p:nvPr/>
        </p:nvSpPr>
        <p:spPr>
          <a:xfrm>
            <a:off x="3051963" y="2065711"/>
            <a:ext cx="3198027" cy="5655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numCol="1" anchor="t">
            <a:spAutoFit/>
          </a:bodyPr>
          <a:lstStyle>
            <a:lvl1pPr>
              <a:defRPr sz="1400">
                <a:solidFill>
                  <a:srgbClr val="53585F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algn="ctr"/>
            <a:r>
              <a:rPr lang="en-US" sz="1100" dirty="0">
                <a:solidFill>
                  <a:schemeClr val="accent1"/>
                </a:solidFill>
                <a:latin typeface="Arial"/>
              </a:rPr>
              <a:t>Speech Recognition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  <a:latin typeface="Arial"/>
              </a:rPr>
              <a:t>Machine Learning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  <a:latin typeface="Arial"/>
              </a:rPr>
              <a:t>Natural Language Understanding</a:t>
            </a:r>
            <a:endParaRPr sz="1100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060988" y="2722018"/>
            <a:ext cx="32470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Text to speech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</a:rPr>
              <a:t>SSML, streaming audio</a:t>
            </a:r>
          </a:p>
        </p:txBody>
      </p:sp>
      <p:sp>
        <p:nvSpPr>
          <p:cNvPr id="93" name="Shape 396">
            <a:extLst>
              <a:ext uri="{FF2B5EF4-FFF2-40B4-BE49-F238E27FC236}">
                <a16:creationId xmlns:a16="http://schemas.microsoft.com/office/drawing/2014/main" id="{22649423-F5DC-42F9-B5E9-219DB8804114}"/>
              </a:ext>
            </a:extLst>
          </p:cNvPr>
          <p:cNvSpPr/>
          <p:nvPr/>
        </p:nvSpPr>
        <p:spPr>
          <a:xfrm>
            <a:off x="6265180" y="1863761"/>
            <a:ext cx="135074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+mj-lt"/>
                <a:ea typeface="Cambria"/>
                <a:cs typeface="Cambria"/>
              </a:rPr>
              <a:t>Request</a:t>
            </a:r>
            <a:endParaRPr dirty="0">
              <a:solidFill>
                <a:schemeClr val="tx1">
                  <a:lumMod val="85000"/>
                </a:schemeClr>
              </a:solidFill>
              <a:latin typeface="+mj-lt"/>
              <a:ea typeface="Cambria"/>
              <a:cs typeface="Cambria"/>
            </a:endParaRPr>
          </a:p>
        </p:txBody>
      </p:sp>
      <p:sp>
        <p:nvSpPr>
          <p:cNvPr id="94" name="Shape 396">
            <a:extLst>
              <a:ext uri="{FF2B5EF4-FFF2-40B4-BE49-F238E27FC236}">
                <a16:creationId xmlns:a16="http://schemas.microsoft.com/office/drawing/2014/main" id="{78420377-87E7-4859-BDDD-27FC04CE1775}"/>
              </a:ext>
            </a:extLst>
          </p:cNvPr>
          <p:cNvSpPr/>
          <p:nvPr/>
        </p:nvSpPr>
        <p:spPr>
          <a:xfrm>
            <a:off x="6265180" y="3102656"/>
            <a:ext cx="135074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  <a:r>
              <a:rPr lang="en-US" dirty="0">
                <a:solidFill>
                  <a:srgbClr val="00D6CB"/>
                </a:solidFill>
                <a:latin typeface="+mj-lt"/>
                <a:ea typeface="Cambria"/>
                <a:cs typeface="Cambria"/>
              </a:rPr>
              <a:t>Response</a:t>
            </a:r>
            <a:endParaRPr dirty="0">
              <a:solidFill>
                <a:srgbClr val="00D6CB"/>
              </a:solidFill>
              <a:latin typeface="+mj-lt"/>
              <a:ea typeface="Cambria"/>
              <a:cs typeface="Cambria"/>
            </a:endParaRPr>
          </a:p>
        </p:txBody>
      </p:sp>
      <p:sp>
        <p:nvSpPr>
          <p:cNvPr id="95" name="Shape 396">
            <a:extLst>
              <a:ext uri="{FF2B5EF4-FFF2-40B4-BE49-F238E27FC236}">
                <a16:creationId xmlns:a16="http://schemas.microsoft.com/office/drawing/2014/main" id="{95AB3B0D-5FA2-40AA-819C-8AD21B40A8BC}"/>
              </a:ext>
            </a:extLst>
          </p:cNvPr>
          <p:cNvSpPr/>
          <p:nvPr/>
        </p:nvSpPr>
        <p:spPr>
          <a:xfrm>
            <a:off x="7714969" y="1586845"/>
            <a:ext cx="135074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+mj-lt"/>
                <a:ea typeface="Cambria"/>
                <a:cs typeface="Cambria"/>
              </a:rPr>
              <a:t>Your </a:t>
            </a:r>
            <a:br>
              <a:rPr lang="en-US" dirty="0">
                <a:solidFill>
                  <a:schemeClr val="tx1">
                    <a:lumMod val="85000"/>
                  </a:schemeClr>
                </a:solidFill>
                <a:latin typeface="+mj-lt"/>
                <a:ea typeface="Cambria"/>
                <a:cs typeface="Cambria"/>
              </a:rPr>
            </a:b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+mj-lt"/>
                <a:ea typeface="Cambria"/>
                <a:cs typeface="Cambria"/>
              </a:rPr>
              <a:t>Service</a:t>
            </a:r>
            <a:endParaRPr dirty="0">
              <a:solidFill>
                <a:schemeClr val="tx1">
                  <a:lumMod val="85000"/>
                </a:schemeClr>
              </a:solidFill>
              <a:latin typeface="+mj-lt"/>
              <a:ea typeface="Cambria"/>
              <a:cs typeface="Cambria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8CB9ACA-BC4F-40D8-AC2E-58FD91C1B3E4}"/>
              </a:ext>
            </a:extLst>
          </p:cNvPr>
          <p:cNvSpPr/>
          <p:nvPr/>
        </p:nvSpPr>
        <p:spPr>
          <a:xfrm>
            <a:off x="3079750" y="2483207"/>
            <a:ext cx="3041650" cy="7176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164EDB3-A5DD-4ABE-A95D-413F1548BC95}"/>
              </a:ext>
            </a:extLst>
          </p:cNvPr>
          <p:cNvSpPr txBox="1"/>
          <p:nvPr/>
        </p:nvSpPr>
        <p:spPr>
          <a:xfrm>
            <a:off x="3075381" y="2499939"/>
            <a:ext cx="3247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Text to speech</a:t>
            </a:r>
          </a:p>
          <a:p>
            <a:pPr algn="ctr"/>
            <a:r>
              <a:rPr lang="en-US" dirty="0"/>
              <a:t>SSML, streaming audio</a:t>
            </a:r>
          </a:p>
        </p:txBody>
      </p:sp>
      <p:pic>
        <p:nvPicPr>
          <p:cNvPr id="98" name="Picture 97" descr="Amazon_Echo_White_Front_on_RGB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13" y="1201781"/>
            <a:ext cx="307946" cy="833008"/>
          </a:xfrm>
          <a:prstGeom prst="rect">
            <a:avLst/>
          </a:prstGeom>
        </p:spPr>
      </p:pic>
      <p:sp>
        <p:nvSpPr>
          <p:cNvPr id="99" name="Shape 389"/>
          <p:cNvSpPr/>
          <p:nvPr/>
        </p:nvSpPr>
        <p:spPr>
          <a:xfrm rot="10800000" flipH="1">
            <a:off x="2722028" y="1422294"/>
            <a:ext cx="2042709" cy="297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413"/>
                </a:moveTo>
                <a:lnTo>
                  <a:pt x="21600" y="21600"/>
                </a:lnTo>
                <a:lnTo>
                  <a:pt x="21592" y="0"/>
                </a:lnTo>
              </a:path>
            </a:pathLst>
          </a:custGeom>
          <a:ln w="12700" cmpd="sng">
            <a:solidFill>
              <a:schemeClr val="tx1">
                <a:lumMod val="85000"/>
              </a:schemeClr>
            </a:solidFill>
            <a:prstDash val="dash"/>
            <a:miter lim="400000"/>
            <a:headEnd type="triangle" w="lg" len="lg"/>
            <a:tailEnd type="triangl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  <p:sp>
        <p:nvSpPr>
          <p:cNvPr id="100" name="Shape 390"/>
          <p:cNvSpPr/>
          <p:nvPr/>
        </p:nvSpPr>
        <p:spPr>
          <a:xfrm rot="5400000" flipH="1">
            <a:off x="1032682" y="1312082"/>
            <a:ext cx="869478" cy="1141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60"/>
                </a:moveTo>
                <a:lnTo>
                  <a:pt x="21417" y="21600"/>
                </a:lnTo>
                <a:lnTo>
                  <a:pt x="21600" y="0"/>
                </a:lnTo>
              </a:path>
            </a:pathLst>
          </a:custGeom>
          <a:ln w="12700" cmpd="sng">
            <a:solidFill>
              <a:schemeClr val="tx1">
                <a:lumMod val="85000"/>
              </a:schemeClr>
            </a:solidFill>
            <a:prstDash val="dash"/>
            <a:miter lim="400000"/>
            <a:headEnd type="triangle" w="lg" len="lg"/>
            <a:tailEnd type="triangl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986454" y="207510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Audio</a:t>
            </a:r>
          </a:p>
        </p:txBody>
      </p:sp>
      <p:sp>
        <p:nvSpPr>
          <p:cNvPr id="102" name="Shape 395"/>
          <p:cNvSpPr/>
          <p:nvPr/>
        </p:nvSpPr>
        <p:spPr>
          <a:xfrm>
            <a:off x="6213545" y="2590413"/>
            <a:ext cx="1421024" cy="3"/>
          </a:xfrm>
          <a:prstGeom prst="line">
            <a:avLst/>
          </a:prstGeom>
          <a:ln w="12700" cmpd="sng">
            <a:solidFill>
              <a:schemeClr val="tx1">
                <a:lumMod val="85000"/>
              </a:schemeClr>
            </a:solidFill>
            <a:prstDash val="dash"/>
            <a:miter lim="400000"/>
            <a:headEnd type="none" w="lg" len="lg"/>
            <a:tailEnd type="triangl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  <p:sp>
        <p:nvSpPr>
          <p:cNvPr id="103" name="Shape 402"/>
          <p:cNvSpPr/>
          <p:nvPr/>
        </p:nvSpPr>
        <p:spPr>
          <a:xfrm>
            <a:off x="6230039" y="2801201"/>
            <a:ext cx="1421024" cy="2"/>
          </a:xfrm>
          <a:prstGeom prst="line">
            <a:avLst/>
          </a:prstGeom>
          <a:ln w="12700" cmpd="sng">
            <a:solidFill>
              <a:schemeClr val="accent1"/>
            </a:solidFill>
            <a:prstDash val="dash"/>
            <a:miter lim="400000"/>
            <a:headEnd type="triangle" w="lg" len="lg"/>
            <a:tailEnd type="non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2851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a typeface="Amazon Ember" charset="0"/>
                <a:cs typeface="Amazon Ember" charset="0"/>
              </a:rPr>
              <a:t>How Alexa Works</a:t>
            </a:r>
          </a:p>
        </p:txBody>
      </p:sp>
    </p:spTree>
    <p:extLst>
      <p:ext uri="{BB962C8B-B14F-4D97-AF65-F5344CB8AC3E}">
        <p14:creationId xmlns:p14="http://schemas.microsoft.com/office/powerpoint/2010/main" val="98999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592" y="313056"/>
            <a:ext cx="8205304" cy="540384"/>
          </a:xfrm>
        </p:spPr>
        <p:txBody>
          <a:bodyPr>
            <a:noAutofit/>
          </a:bodyPr>
          <a:lstStyle/>
          <a:p>
            <a:r>
              <a:rPr lang="en-US" dirty="0">
                <a:ea typeface="Amazon Ember" charset="0"/>
                <a:cs typeface="Amazon Ember" charset="0"/>
              </a:rPr>
              <a:t>Creating an Alexa Skill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331ABA-5361-468D-B883-9B8818034DD7}"/>
              </a:ext>
            </a:extLst>
          </p:cNvPr>
          <p:cNvGrpSpPr/>
          <p:nvPr/>
        </p:nvGrpSpPr>
        <p:grpSpPr>
          <a:xfrm>
            <a:off x="394595" y="1942494"/>
            <a:ext cx="8312571" cy="1483670"/>
            <a:chOff x="272856" y="1657416"/>
            <a:chExt cx="8312571" cy="14836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776" y="1657416"/>
              <a:ext cx="1477735" cy="148367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4301" y="1657416"/>
              <a:ext cx="1489629" cy="148367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72856" y="2237669"/>
              <a:ext cx="1918154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500" dirty="0">
                  <a:ea typeface="Amazon Ember" charset="0"/>
                  <a:cs typeface="Amazon Ember" charset="0"/>
                </a:rPr>
                <a:t>Voice User Interface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728829" y="2237669"/>
              <a:ext cx="1856598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500" dirty="0">
                  <a:ea typeface="Amazon Ember" charset="0"/>
                  <a:cs typeface="Amazon Ember" charset="0"/>
                </a:rPr>
                <a:t>Programming Logic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044501" y="1689442"/>
              <a:ext cx="830677" cy="14196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625" b="1" dirty="0">
                  <a:ea typeface="Amazon Ember" charset="0"/>
                  <a:cs typeface="Amazon Ember" charset="0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958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ea typeface="Amazon Ember" charset="0"/>
                <a:cs typeface="Amazon Ember" charset="0"/>
              </a:rPr>
              <a:t>Creating an Alexa Skill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35" y="1237065"/>
            <a:ext cx="997168" cy="10011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74" y="1237065"/>
            <a:ext cx="1005194" cy="100117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1409" y="1576068"/>
            <a:ext cx="19181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ea typeface="Amazon Ember" charset="0"/>
                <a:cs typeface="Amazon Ember" charset="0"/>
              </a:rPr>
              <a:t>Voice User Interface</a:t>
            </a:r>
          </a:p>
        </p:txBody>
      </p:sp>
      <p:sp>
        <p:nvSpPr>
          <p:cNvPr id="9" name="Rectangle 8"/>
          <p:cNvSpPr/>
          <p:nvPr/>
        </p:nvSpPr>
        <p:spPr>
          <a:xfrm>
            <a:off x="6788426" y="1540486"/>
            <a:ext cx="185659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ea typeface="Amazon Ember" charset="0"/>
                <a:cs typeface="Amazon Ember" charset="0"/>
              </a:rPr>
              <a:t>Programming Logic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072900" y="1023774"/>
            <a:ext cx="83067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625" b="1" dirty="0">
                <a:solidFill>
                  <a:schemeClr val="tx2"/>
                </a:solidFill>
                <a:ea typeface="Amazon Ember" charset="0"/>
                <a:cs typeface="Amazon Ember" charset="0"/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16853" y="4040781"/>
            <a:ext cx="257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ea typeface="Amazon Ember" charset="0"/>
                <a:cs typeface="Amazon Ember" charset="0"/>
              </a:rPr>
              <a:t>developer.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a typeface="Amazon Ember" charset="0"/>
                <a:cs typeface="Amazon Ember" charset="0"/>
              </a:rPr>
              <a:t>amazon.com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54956" y="4048805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ea typeface="Amazon Ember" charset="0"/>
                <a:cs typeface="Amazon Ember" charset="0"/>
              </a:rPr>
              <a:t>aws.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ea typeface="Amazon Ember" charset="0"/>
                <a:cs typeface="Amazon Ember" charset="0"/>
              </a:rPr>
              <a:t>amazon.com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563" y="3486400"/>
            <a:ext cx="1496425" cy="59857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035517" y="2389663"/>
            <a:ext cx="0" cy="885462"/>
          </a:xfrm>
          <a:prstGeom prst="line">
            <a:avLst/>
          </a:prstGeom>
          <a:ln w="12700">
            <a:gradFill>
              <a:gsLst>
                <a:gs pos="0">
                  <a:srgbClr val="42C0FB"/>
                </a:gs>
                <a:gs pos="100000">
                  <a:srgbClr val="0570A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491" y="3375950"/>
            <a:ext cx="1258958" cy="897476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5946409" y="2389663"/>
            <a:ext cx="0" cy="885462"/>
          </a:xfrm>
          <a:prstGeom prst="line">
            <a:avLst/>
          </a:prstGeom>
          <a:ln w="12700">
            <a:gradFill>
              <a:gsLst>
                <a:gs pos="0">
                  <a:srgbClr val="F26651"/>
                </a:gs>
                <a:gs pos="100000">
                  <a:srgbClr val="79160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8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BFF2F-50FD-42F9-BC53-52C92A15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 Skills Kit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3105797" y="1705934"/>
            <a:ext cx="3020048" cy="1978654"/>
          </a:xfrm>
          <a:prstGeom prst="rect">
            <a:avLst/>
          </a:prstGeom>
        </p:spPr>
      </p:pic>
      <p:pic>
        <p:nvPicPr>
          <p:cNvPr id="28" name="Picture 27" descr="Amazon_Echo_White_Front_on_RG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13" y="1201781"/>
            <a:ext cx="307946" cy="833008"/>
          </a:xfrm>
          <a:prstGeom prst="rect">
            <a:avLst/>
          </a:prstGeom>
        </p:spPr>
      </p:pic>
      <p:sp>
        <p:nvSpPr>
          <p:cNvPr id="31" name="Shape 396"/>
          <p:cNvSpPr/>
          <p:nvPr/>
        </p:nvSpPr>
        <p:spPr>
          <a:xfrm>
            <a:off x="6265180" y="1863761"/>
            <a:ext cx="135074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+mj-lt"/>
                <a:ea typeface="Cambria"/>
                <a:cs typeface="Cambria"/>
              </a:rPr>
              <a:t>Request</a:t>
            </a:r>
            <a:endParaRPr dirty="0">
              <a:solidFill>
                <a:schemeClr val="tx1">
                  <a:lumMod val="85000"/>
                </a:schemeClr>
              </a:solidFill>
              <a:latin typeface="+mj-lt"/>
              <a:ea typeface="Cambria"/>
              <a:cs typeface="Cambria"/>
            </a:endParaRPr>
          </a:p>
        </p:txBody>
      </p:sp>
      <p:pic>
        <p:nvPicPr>
          <p:cNvPr id="43" name="Picture 42" descr="Amazon_Alexa_Horizontal_RGB_White-Color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95" y="3272206"/>
            <a:ext cx="1059476" cy="150313"/>
          </a:xfrm>
          <a:prstGeom prst="rect">
            <a:avLst/>
          </a:prstGeom>
        </p:spPr>
      </p:pic>
      <p:sp>
        <p:nvSpPr>
          <p:cNvPr id="45" name="Shape 389"/>
          <p:cNvSpPr/>
          <p:nvPr/>
        </p:nvSpPr>
        <p:spPr>
          <a:xfrm rot="10800000" flipH="1">
            <a:off x="2722028" y="1422294"/>
            <a:ext cx="2042709" cy="297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413"/>
                </a:moveTo>
                <a:lnTo>
                  <a:pt x="21600" y="21600"/>
                </a:lnTo>
                <a:lnTo>
                  <a:pt x="21592" y="0"/>
                </a:lnTo>
              </a:path>
            </a:pathLst>
          </a:custGeom>
          <a:ln w="12700" cmpd="sng">
            <a:solidFill>
              <a:schemeClr val="tx1">
                <a:lumMod val="85000"/>
              </a:schemeClr>
            </a:solidFill>
            <a:prstDash val="dash"/>
            <a:miter lim="400000"/>
            <a:headEnd type="triangle" w="lg" len="lg"/>
            <a:tailEnd type="triangl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  <p:sp>
        <p:nvSpPr>
          <p:cNvPr id="48" name="Shape 390"/>
          <p:cNvSpPr/>
          <p:nvPr/>
        </p:nvSpPr>
        <p:spPr>
          <a:xfrm rot="5400000" flipH="1">
            <a:off x="1032682" y="1312082"/>
            <a:ext cx="869478" cy="1141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60"/>
                </a:moveTo>
                <a:lnTo>
                  <a:pt x="21417" y="21600"/>
                </a:lnTo>
                <a:lnTo>
                  <a:pt x="21600" y="0"/>
                </a:lnTo>
              </a:path>
            </a:pathLst>
          </a:custGeom>
          <a:ln w="12700" cmpd="sng">
            <a:solidFill>
              <a:schemeClr val="tx1">
                <a:lumMod val="85000"/>
              </a:schemeClr>
            </a:solidFill>
            <a:prstDash val="dash"/>
            <a:miter lim="400000"/>
            <a:headEnd type="triangle" w="lg" len="lg"/>
            <a:tailEnd type="triangl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  <p:sp>
        <p:nvSpPr>
          <p:cNvPr id="49" name="Shape 392"/>
          <p:cNvSpPr/>
          <p:nvPr/>
        </p:nvSpPr>
        <p:spPr>
          <a:xfrm>
            <a:off x="2971801" y="3657393"/>
            <a:ext cx="1792938" cy="460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73"/>
                </a:moveTo>
                <a:lnTo>
                  <a:pt x="21600" y="21600"/>
                </a:lnTo>
                <a:lnTo>
                  <a:pt x="21594" y="0"/>
                </a:lnTo>
              </a:path>
            </a:pathLst>
          </a:custGeom>
          <a:ln w="12700" cmpd="sng">
            <a:solidFill>
              <a:schemeClr val="tx1">
                <a:lumMod val="85000"/>
              </a:schemeClr>
            </a:solidFill>
            <a:prstDash val="dash"/>
            <a:miter lim="400000"/>
            <a:headEnd type="triangle" w="lg" len="lg"/>
            <a:tailEnd type="triangl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  <p:sp>
        <p:nvSpPr>
          <p:cNvPr id="50" name="Shape 393"/>
          <p:cNvSpPr/>
          <p:nvPr/>
        </p:nvSpPr>
        <p:spPr>
          <a:xfrm rot="5400000">
            <a:off x="982504" y="3010991"/>
            <a:ext cx="1023771" cy="1186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71"/>
                </a:moveTo>
                <a:lnTo>
                  <a:pt x="21370" y="21600"/>
                </a:lnTo>
                <a:lnTo>
                  <a:pt x="21600" y="0"/>
                </a:lnTo>
              </a:path>
            </a:pathLst>
          </a:custGeom>
          <a:ln w="12700" cmpd="sng">
            <a:solidFill>
              <a:schemeClr val="tx1">
                <a:lumMod val="85000"/>
              </a:schemeClr>
            </a:solidFill>
            <a:prstDash val="dash"/>
            <a:miter lim="400000"/>
            <a:headEnd type="triangle" w="lg" len="lg"/>
            <a:tailEnd type="triangl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  <p:grpSp>
        <p:nvGrpSpPr>
          <p:cNvPr id="54" name="Group 53"/>
          <p:cNvGrpSpPr>
            <a:grpSpLocks noChangeAspect="1"/>
          </p:cNvGrpSpPr>
          <p:nvPr/>
        </p:nvGrpSpPr>
        <p:grpSpPr bwMode="auto">
          <a:xfrm>
            <a:off x="7804353" y="2364711"/>
            <a:ext cx="619616" cy="620332"/>
            <a:chOff x="6663" y="1248"/>
            <a:chExt cx="866" cy="867"/>
          </a:xfrm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7435" y="1794"/>
              <a:ext cx="94" cy="95"/>
            </a:xfrm>
            <a:custGeom>
              <a:avLst/>
              <a:gdLst>
                <a:gd name="T0" fmla="*/ 157 w 157"/>
                <a:gd name="T1" fmla="*/ 0 h 157"/>
                <a:gd name="T2" fmla="*/ 157 w 157"/>
                <a:gd name="T3" fmla="*/ 0 h 157"/>
                <a:gd name="T4" fmla="*/ 157 w 157"/>
                <a:gd name="T5" fmla="*/ 157 h 157"/>
                <a:gd name="T6" fmla="*/ 0 w 157"/>
                <a:gd name="T7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157">
                  <a:moveTo>
                    <a:pt x="157" y="0"/>
                  </a:moveTo>
                  <a:lnTo>
                    <a:pt x="157" y="0"/>
                  </a:lnTo>
                  <a:lnTo>
                    <a:pt x="157" y="157"/>
                  </a:lnTo>
                  <a:lnTo>
                    <a:pt x="0" y="157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7190" y="1776"/>
              <a:ext cx="339" cy="113"/>
            </a:xfrm>
            <a:custGeom>
              <a:avLst/>
              <a:gdLst>
                <a:gd name="T0" fmla="*/ 0 w 565"/>
                <a:gd name="T1" fmla="*/ 188 h 188"/>
                <a:gd name="T2" fmla="*/ 0 w 565"/>
                <a:gd name="T3" fmla="*/ 188 h 188"/>
                <a:gd name="T4" fmla="*/ 283 w 565"/>
                <a:gd name="T5" fmla="*/ 0 h 188"/>
                <a:gd name="T6" fmla="*/ 565 w 565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5" h="188">
                  <a:moveTo>
                    <a:pt x="0" y="188"/>
                  </a:moveTo>
                  <a:lnTo>
                    <a:pt x="0" y="188"/>
                  </a:lnTo>
                  <a:cubicBezTo>
                    <a:pt x="39" y="78"/>
                    <a:pt x="160" y="0"/>
                    <a:pt x="283" y="0"/>
                  </a:cubicBezTo>
                  <a:cubicBezTo>
                    <a:pt x="406" y="0"/>
                    <a:pt x="526" y="78"/>
                    <a:pt x="565" y="188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7190" y="2001"/>
              <a:ext cx="95" cy="95"/>
            </a:xfrm>
            <a:custGeom>
              <a:avLst/>
              <a:gdLst>
                <a:gd name="T0" fmla="*/ 0 w 157"/>
                <a:gd name="T1" fmla="*/ 157 h 157"/>
                <a:gd name="T2" fmla="*/ 0 w 157"/>
                <a:gd name="T3" fmla="*/ 157 h 157"/>
                <a:gd name="T4" fmla="*/ 0 w 157"/>
                <a:gd name="T5" fmla="*/ 0 h 157"/>
                <a:gd name="T6" fmla="*/ 157 w 157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157">
                  <a:moveTo>
                    <a:pt x="0" y="157"/>
                  </a:moveTo>
                  <a:lnTo>
                    <a:pt x="0" y="157"/>
                  </a:lnTo>
                  <a:lnTo>
                    <a:pt x="0" y="0"/>
                  </a:lnTo>
                  <a:lnTo>
                    <a:pt x="157" y="0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7190" y="2001"/>
              <a:ext cx="339" cy="114"/>
            </a:xfrm>
            <a:custGeom>
              <a:avLst/>
              <a:gdLst>
                <a:gd name="T0" fmla="*/ 565 w 565"/>
                <a:gd name="T1" fmla="*/ 0 h 189"/>
                <a:gd name="T2" fmla="*/ 565 w 565"/>
                <a:gd name="T3" fmla="*/ 0 h 189"/>
                <a:gd name="T4" fmla="*/ 283 w 565"/>
                <a:gd name="T5" fmla="*/ 189 h 189"/>
                <a:gd name="T6" fmla="*/ 0 w 565"/>
                <a:gd name="T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5" h="189">
                  <a:moveTo>
                    <a:pt x="565" y="0"/>
                  </a:moveTo>
                  <a:lnTo>
                    <a:pt x="565" y="0"/>
                  </a:lnTo>
                  <a:cubicBezTo>
                    <a:pt x="526" y="110"/>
                    <a:pt x="406" y="189"/>
                    <a:pt x="283" y="189"/>
                  </a:cubicBezTo>
                  <a:cubicBezTo>
                    <a:pt x="160" y="189"/>
                    <a:pt x="39" y="110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772" y="1474"/>
              <a:ext cx="0" cy="76"/>
            </a:xfrm>
            <a:custGeom>
              <a:avLst/>
              <a:gdLst>
                <a:gd name="T0" fmla="*/ 0 h 125"/>
                <a:gd name="T1" fmla="*/ 0 h 125"/>
                <a:gd name="T2" fmla="*/ 125 h 12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6996" y="1474"/>
              <a:ext cx="0" cy="76"/>
            </a:xfrm>
            <a:custGeom>
              <a:avLst/>
              <a:gdLst>
                <a:gd name="T0" fmla="*/ 0 h 125"/>
                <a:gd name="T1" fmla="*/ 0 h 125"/>
                <a:gd name="T2" fmla="*/ 125 h 12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auto">
            <a:xfrm>
              <a:off x="6924" y="1662"/>
              <a:ext cx="0" cy="76"/>
            </a:xfrm>
            <a:custGeom>
              <a:avLst/>
              <a:gdLst>
                <a:gd name="T0" fmla="*/ 0 h 126"/>
                <a:gd name="T1" fmla="*/ 0 h 126"/>
                <a:gd name="T2" fmla="*/ 126 h 1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6">
                  <a:moveTo>
                    <a:pt x="0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6996" y="1662"/>
              <a:ext cx="0" cy="76"/>
            </a:xfrm>
            <a:custGeom>
              <a:avLst/>
              <a:gdLst>
                <a:gd name="T0" fmla="*/ 0 h 126"/>
                <a:gd name="T1" fmla="*/ 0 h 126"/>
                <a:gd name="T2" fmla="*/ 126 h 1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6">
                  <a:moveTo>
                    <a:pt x="0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6852" y="1474"/>
              <a:ext cx="75" cy="76"/>
            </a:xfrm>
            <a:custGeom>
              <a:avLst/>
              <a:gdLst>
                <a:gd name="T0" fmla="*/ 0 w 126"/>
                <a:gd name="T1" fmla="*/ 0 h 125"/>
                <a:gd name="T2" fmla="*/ 0 w 126"/>
                <a:gd name="T3" fmla="*/ 0 h 125"/>
                <a:gd name="T4" fmla="*/ 126 w 126"/>
                <a:gd name="T5" fmla="*/ 0 h 125"/>
                <a:gd name="T6" fmla="*/ 126 w 126"/>
                <a:gd name="T7" fmla="*/ 125 h 125"/>
                <a:gd name="T8" fmla="*/ 0 w 126"/>
                <a:gd name="T9" fmla="*/ 125 h 125"/>
                <a:gd name="T10" fmla="*/ 0 w 126"/>
                <a:gd name="T11" fmla="*/ 0 h 125"/>
                <a:gd name="T12" fmla="*/ 0 w 126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25">
                  <a:moveTo>
                    <a:pt x="0" y="0"/>
                  </a:moveTo>
                  <a:lnTo>
                    <a:pt x="0" y="0"/>
                  </a:lnTo>
                  <a:lnTo>
                    <a:pt x="126" y="0"/>
                  </a:lnTo>
                  <a:lnTo>
                    <a:pt x="126" y="125"/>
                  </a:lnTo>
                  <a:lnTo>
                    <a:pt x="0" y="1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6777" y="1662"/>
              <a:ext cx="75" cy="76"/>
            </a:xfrm>
            <a:custGeom>
              <a:avLst/>
              <a:gdLst>
                <a:gd name="T0" fmla="*/ 0 w 125"/>
                <a:gd name="T1" fmla="*/ 0 h 126"/>
                <a:gd name="T2" fmla="*/ 0 w 125"/>
                <a:gd name="T3" fmla="*/ 0 h 126"/>
                <a:gd name="T4" fmla="*/ 125 w 125"/>
                <a:gd name="T5" fmla="*/ 0 h 126"/>
                <a:gd name="T6" fmla="*/ 125 w 125"/>
                <a:gd name="T7" fmla="*/ 126 h 126"/>
                <a:gd name="T8" fmla="*/ 0 w 125"/>
                <a:gd name="T9" fmla="*/ 126 h 126"/>
                <a:gd name="T10" fmla="*/ 0 w 125"/>
                <a:gd name="T11" fmla="*/ 0 h 126"/>
                <a:gd name="T12" fmla="*/ 0 w 125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6">
                  <a:moveTo>
                    <a:pt x="0" y="0"/>
                  </a:moveTo>
                  <a:lnTo>
                    <a:pt x="0" y="0"/>
                  </a:lnTo>
                  <a:lnTo>
                    <a:pt x="125" y="0"/>
                  </a:lnTo>
                  <a:lnTo>
                    <a:pt x="125" y="126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6927" y="1851"/>
              <a:ext cx="75" cy="75"/>
            </a:xfrm>
            <a:custGeom>
              <a:avLst/>
              <a:gdLst>
                <a:gd name="T0" fmla="*/ 0 w 125"/>
                <a:gd name="T1" fmla="*/ 0 h 126"/>
                <a:gd name="T2" fmla="*/ 0 w 125"/>
                <a:gd name="T3" fmla="*/ 0 h 126"/>
                <a:gd name="T4" fmla="*/ 125 w 125"/>
                <a:gd name="T5" fmla="*/ 0 h 126"/>
                <a:gd name="T6" fmla="*/ 125 w 125"/>
                <a:gd name="T7" fmla="*/ 126 h 126"/>
                <a:gd name="T8" fmla="*/ 0 w 125"/>
                <a:gd name="T9" fmla="*/ 126 h 126"/>
                <a:gd name="T10" fmla="*/ 0 w 125"/>
                <a:gd name="T11" fmla="*/ 0 h 126"/>
                <a:gd name="T12" fmla="*/ 0 w 125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6">
                  <a:moveTo>
                    <a:pt x="0" y="0"/>
                  </a:moveTo>
                  <a:lnTo>
                    <a:pt x="0" y="0"/>
                  </a:lnTo>
                  <a:lnTo>
                    <a:pt x="125" y="0"/>
                  </a:lnTo>
                  <a:lnTo>
                    <a:pt x="125" y="126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6772" y="1851"/>
              <a:ext cx="0" cy="75"/>
            </a:xfrm>
            <a:custGeom>
              <a:avLst/>
              <a:gdLst>
                <a:gd name="T0" fmla="*/ 0 h 126"/>
                <a:gd name="T1" fmla="*/ 0 h 126"/>
                <a:gd name="T2" fmla="*/ 126 h 1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6">
                  <a:moveTo>
                    <a:pt x="0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7" name="Freeform 17"/>
            <p:cNvSpPr>
              <a:spLocks/>
            </p:cNvSpPr>
            <p:nvPr/>
          </p:nvSpPr>
          <p:spPr bwMode="auto">
            <a:xfrm>
              <a:off x="6844" y="1851"/>
              <a:ext cx="0" cy="75"/>
            </a:xfrm>
            <a:custGeom>
              <a:avLst/>
              <a:gdLst>
                <a:gd name="T0" fmla="*/ 0 h 126"/>
                <a:gd name="T1" fmla="*/ 0 h 126"/>
                <a:gd name="T2" fmla="*/ 126 h 1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6">
                  <a:moveTo>
                    <a:pt x="0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6663" y="1248"/>
              <a:ext cx="603" cy="791"/>
            </a:xfrm>
            <a:custGeom>
              <a:avLst/>
              <a:gdLst>
                <a:gd name="T0" fmla="*/ 628 w 1005"/>
                <a:gd name="T1" fmla="*/ 1318 h 1318"/>
                <a:gd name="T2" fmla="*/ 628 w 1005"/>
                <a:gd name="T3" fmla="*/ 1318 h 1318"/>
                <a:gd name="T4" fmla="*/ 0 w 1005"/>
                <a:gd name="T5" fmla="*/ 1318 h 1318"/>
                <a:gd name="T6" fmla="*/ 0 w 1005"/>
                <a:gd name="T7" fmla="*/ 0 h 1318"/>
                <a:gd name="T8" fmla="*/ 691 w 1005"/>
                <a:gd name="T9" fmla="*/ 0 h 1318"/>
                <a:gd name="T10" fmla="*/ 1005 w 1005"/>
                <a:gd name="T11" fmla="*/ 314 h 1318"/>
                <a:gd name="T12" fmla="*/ 1005 w 1005"/>
                <a:gd name="T13" fmla="*/ 565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5" h="1318">
                  <a:moveTo>
                    <a:pt x="628" y="1318"/>
                  </a:moveTo>
                  <a:lnTo>
                    <a:pt x="628" y="1318"/>
                  </a:lnTo>
                  <a:lnTo>
                    <a:pt x="0" y="1318"/>
                  </a:lnTo>
                  <a:lnTo>
                    <a:pt x="0" y="0"/>
                  </a:lnTo>
                  <a:lnTo>
                    <a:pt x="691" y="0"/>
                  </a:lnTo>
                  <a:lnTo>
                    <a:pt x="1005" y="314"/>
                  </a:lnTo>
                  <a:lnTo>
                    <a:pt x="1005" y="565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9" name="Freeform 19"/>
            <p:cNvSpPr>
              <a:spLocks/>
            </p:cNvSpPr>
            <p:nvPr/>
          </p:nvSpPr>
          <p:spPr bwMode="auto">
            <a:xfrm>
              <a:off x="7078" y="1248"/>
              <a:ext cx="188" cy="189"/>
            </a:xfrm>
            <a:custGeom>
              <a:avLst/>
              <a:gdLst>
                <a:gd name="T0" fmla="*/ 0 w 314"/>
                <a:gd name="T1" fmla="*/ 0 h 314"/>
                <a:gd name="T2" fmla="*/ 0 w 314"/>
                <a:gd name="T3" fmla="*/ 0 h 314"/>
                <a:gd name="T4" fmla="*/ 0 w 314"/>
                <a:gd name="T5" fmla="*/ 314 h 314"/>
                <a:gd name="T6" fmla="*/ 314 w 314"/>
                <a:gd name="T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" h="314">
                  <a:moveTo>
                    <a:pt x="0" y="0"/>
                  </a:moveTo>
                  <a:lnTo>
                    <a:pt x="0" y="0"/>
                  </a:lnTo>
                  <a:lnTo>
                    <a:pt x="0" y="314"/>
                  </a:lnTo>
                  <a:lnTo>
                    <a:pt x="314" y="314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</p:grpSp>
      <p:grpSp>
        <p:nvGrpSpPr>
          <p:cNvPr id="70" name="Group 69"/>
          <p:cNvGrpSpPr>
            <a:grpSpLocks noChangeAspect="1"/>
          </p:cNvGrpSpPr>
          <p:nvPr/>
        </p:nvGrpSpPr>
        <p:grpSpPr bwMode="auto">
          <a:xfrm>
            <a:off x="743356" y="2318181"/>
            <a:ext cx="779620" cy="649489"/>
            <a:chOff x="663" y="3066"/>
            <a:chExt cx="671" cy="559"/>
          </a:xfrm>
        </p:grpSpPr>
        <p:sp>
          <p:nvSpPr>
            <p:cNvPr id="71" name="Freeform 23"/>
            <p:cNvSpPr>
              <a:spLocks/>
            </p:cNvSpPr>
            <p:nvPr/>
          </p:nvSpPr>
          <p:spPr bwMode="auto">
            <a:xfrm>
              <a:off x="995" y="3066"/>
              <a:ext cx="339" cy="353"/>
            </a:xfrm>
            <a:custGeom>
              <a:avLst/>
              <a:gdLst>
                <a:gd name="T0" fmla="*/ 339 w 339"/>
                <a:gd name="T1" fmla="*/ 0 h 353"/>
                <a:gd name="T2" fmla="*/ 0 w 339"/>
                <a:gd name="T3" fmla="*/ 0 h 353"/>
                <a:gd name="T4" fmla="*/ 0 w 339"/>
                <a:gd name="T5" fmla="*/ 279 h 353"/>
                <a:gd name="T6" fmla="*/ 58 w 339"/>
                <a:gd name="T7" fmla="*/ 279 h 353"/>
                <a:gd name="T8" fmla="*/ 58 w 339"/>
                <a:gd name="T9" fmla="*/ 353 h 353"/>
                <a:gd name="T10" fmla="*/ 129 w 339"/>
                <a:gd name="T11" fmla="*/ 279 h 353"/>
                <a:gd name="T12" fmla="*/ 339 w 339"/>
                <a:gd name="T13" fmla="*/ 279 h 353"/>
                <a:gd name="T14" fmla="*/ 339 w 339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9" h="353">
                  <a:moveTo>
                    <a:pt x="339" y="0"/>
                  </a:moveTo>
                  <a:lnTo>
                    <a:pt x="0" y="0"/>
                  </a:lnTo>
                  <a:lnTo>
                    <a:pt x="0" y="279"/>
                  </a:lnTo>
                  <a:lnTo>
                    <a:pt x="58" y="279"/>
                  </a:lnTo>
                  <a:lnTo>
                    <a:pt x="58" y="353"/>
                  </a:lnTo>
                  <a:lnTo>
                    <a:pt x="129" y="279"/>
                  </a:lnTo>
                  <a:lnTo>
                    <a:pt x="339" y="279"/>
                  </a:lnTo>
                  <a:lnTo>
                    <a:pt x="339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2" name="Oval 24"/>
            <p:cNvSpPr>
              <a:spLocks noChangeArrowheads="1"/>
            </p:cNvSpPr>
            <p:nvPr/>
          </p:nvSpPr>
          <p:spPr bwMode="auto">
            <a:xfrm>
              <a:off x="1064" y="3184"/>
              <a:ext cx="43" cy="4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3" name="Oval 25"/>
            <p:cNvSpPr>
              <a:spLocks noChangeArrowheads="1"/>
            </p:cNvSpPr>
            <p:nvPr/>
          </p:nvSpPr>
          <p:spPr bwMode="auto">
            <a:xfrm>
              <a:off x="1145" y="3184"/>
              <a:ext cx="43" cy="4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4" name="Oval 26"/>
            <p:cNvSpPr>
              <a:spLocks noChangeArrowheads="1"/>
            </p:cNvSpPr>
            <p:nvPr/>
          </p:nvSpPr>
          <p:spPr bwMode="auto">
            <a:xfrm>
              <a:off x="1225" y="3184"/>
              <a:ext cx="45" cy="4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5" name="Freeform 27"/>
            <p:cNvSpPr>
              <a:spLocks/>
            </p:cNvSpPr>
            <p:nvPr/>
          </p:nvSpPr>
          <p:spPr bwMode="auto">
            <a:xfrm>
              <a:off x="663" y="3373"/>
              <a:ext cx="322" cy="252"/>
            </a:xfrm>
            <a:custGeom>
              <a:avLst/>
              <a:gdLst>
                <a:gd name="T0" fmla="*/ 38 w 150"/>
                <a:gd name="T1" fmla="*/ 117 h 117"/>
                <a:gd name="T2" fmla="*/ 116 w 150"/>
                <a:gd name="T3" fmla="*/ 117 h 117"/>
                <a:gd name="T4" fmla="*/ 150 w 150"/>
                <a:gd name="T5" fmla="*/ 80 h 117"/>
                <a:gd name="T6" fmla="*/ 75 w 150"/>
                <a:gd name="T7" fmla="*/ 0 h 117"/>
                <a:gd name="T8" fmla="*/ 0 w 150"/>
                <a:gd name="T9" fmla="*/ 80 h 117"/>
                <a:gd name="T10" fmla="*/ 38 w 150"/>
                <a:gd name="T11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" h="117">
                  <a:moveTo>
                    <a:pt x="38" y="117"/>
                  </a:moveTo>
                  <a:cubicBezTo>
                    <a:pt x="116" y="117"/>
                    <a:pt x="116" y="117"/>
                    <a:pt x="116" y="117"/>
                  </a:cubicBezTo>
                  <a:cubicBezTo>
                    <a:pt x="126" y="117"/>
                    <a:pt x="150" y="91"/>
                    <a:pt x="150" y="80"/>
                  </a:cubicBezTo>
                  <a:cubicBezTo>
                    <a:pt x="150" y="80"/>
                    <a:pt x="139" y="0"/>
                    <a:pt x="75" y="0"/>
                  </a:cubicBezTo>
                  <a:cubicBezTo>
                    <a:pt x="7" y="0"/>
                    <a:pt x="0" y="80"/>
                    <a:pt x="0" y="80"/>
                  </a:cubicBezTo>
                  <a:cubicBezTo>
                    <a:pt x="0" y="91"/>
                    <a:pt x="27" y="117"/>
                    <a:pt x="38" y="117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6" name="Oval 28"/>
            <p:cNvSpPr>
              <a:spLocks noChangeArrowheads="1"/>
            </p:cNvSpPr>
            <p:nvPr/>
          </p:nvSpPr>
          <p:spPr bwMode="auto">
            <a:xfrm>
              <a:off x="730" y="3184"/>
              <a:ext cx="188" cy="189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</p:grpSp>
      <p:grpSp>
        <p:nvGrpSpPr>
          <p:cNvPr id="77" name="Group 31"/>
          <p:cNvGrpSpPr>
            <a:grpSpLocks noChangeAspect="1"/>
          </p:cNvGrpSpPr>
          <p:nvPr/>
        </p:nvGrpSpPr>
        <p:grpSpPr bwMode="auto">
          <a:xfrm>
            <a:off x="2236435" y="3852494"/>
            <a:ext cx="589859" cy="512389"/>
            <a:chOff x="9" y="12"/>
            <a:chExt cx="434" cy="377"/>
          </a:xfrm>
        </p:grpSpPr>
        <p:sp>
          <p:nvSpPr>
            <p:cNvPr id="78" name="Line 32"/>
            <p:cNvSpPr>
              <a:spLocks noChangeShapeType="1"/>
            </p:cNvSpPr>
            <p:nvPr/>
          </p:nvSpPr>
          <p:spPr bwMode="auto">
            <a:xfrm>
              <a:off x="209" y="141"/>
              <a:ext cx="90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9" name="Line 33"/>
            <p:cNvSpPr>
              <a:spLocks noChangeShapeType="1"/>
            </p:cNvSpPr>
            <p:nvPr/>
          </p:nvSpPr>
          <p:spPr bwMode="auto">
            <a:xfrm>
              <a:off x="239" y="222"/>
              <a:ext cx="148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0" name="Line 34"/>
            <p:cNvSpPr>
              <a:spLocks noChangeShapeType="1"/>
            </p:cNvSpPr>
            <p:nvPr/>
          </p:nvSpPr>
          <p:spPr bwMode="auto">
            <a:xfrm>
              <a:off x="239" y="181"/>
              <a:ext cx="136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1" name="Oval 35"/>
            <p:cNvSpPr>
              <a:spLocks noChangeArrowheads="1"/>
            </p:cNvSpPr>
            <p:nvPr/>
          </p:nvSpPr>
          <p:spPr bwMode="auto">
            <a:xfrm>
              <a:off x="112" y="319"/>
              <a:ext cx="32" cy="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2" name="Line 36"/>
            <p:cNvSpPr>
              <a:spLocks noChangeShapeType="1"/>
            </p:cNvSpPr>
            <p:nvPr/>
          </p:nvSpPr>
          <p:spPr bwMode="auto">
            <a:xfrm>
              <a:off x="95" y="53"/>
              <a:ext cx="65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3" name="Freeform 37"/>
            <p:cNvSpPr>
              <a:spLocks/>
            </p:cNvSpPr>
            <p:nvPr/>
          </p:nvSpPr>
          <p:spPr bwMode="auto">
            <a:xfrm>
              <a:off x="9" y="12"/>
              <a:ext cx="238" cy="377"/>
            </a:xfrm>
            <a:custGeom>
              <a:avLst/>
              <a:gdLst>
                <a:gd name="T0" fmla="*/ 164 w 238"/>
                <a:gd name="T1" fmla="*/ 251 h 377"/>
                <a:gd name="T2" fmla="*/ 164 w 238"/>
                <a:gd name="T3" fmla="*/ 90 h 377"/>
                <a:gd name="T4" fmla="*/ 238 w 238"/>
                <a:gd name="T5" fmla="*/ 90 h 377"/>
                <a:gd name="T6" fmla="*/ 238 w 238"/>
                <a:gd name="T7" fmla="*/ 0 h 377"/>
                <a:gd name="T8" fmla="*/ 0 w 238"/>
                <a:gd name="T9" fmla="*/ 0 h 377"/>
                <a:gd name="T10" fmla="*/ 0 w 238"/>
                <a:gd name="T11" fmla="*/ 377 h 377"/>
                <a:gd name="T12" fmla="*/ 238 w 238"/>
                <a:gd name="T13" fmla="*/ 377 h 377"/>
                <a:gd name="T14" fmla="*/ 238 w 238"/>
                <a:gd name="T15" fmla="*/ 251 h 377"/>
                <a:gd name="T16" fmla="*/ 164 w 238"/>
                <a:gd name="T17" fmla="*/ 25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377">
                  <a:moveTo>
                    <a:pt x="164" y="251"/>
                  </a:moveTo>
                  <a:lnTo>
                    <a:pt x="164" y="90"/>
                  </a:lnTo>
                  <a:lnTo>
                    <a:pt x="238" y="90"/>
                  </a:lnTo>
                  <a:lnTo>
                    <a:pt x="238" y="0"/>
                  </a:lnTo>
                  <a:lnTo>
                    <a:pt x="0" y="0"/>
                  </a:lnTo>
                  <a:lnTo>
                    <a:pt x="0" y="377"/>
                  </a:lnTo>
                  <a:lnTo>
                    <a:pt x="238" y="377"/>
                  </a:lnTo>
                  <a:lnTo>
                    <a:pt x="238" y="251"/>
                  </a:lnTo>
                  <a:lnTo>
                    <a:pt x="164" y="2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4" name="Rectangle 38"/>
            <p:cNvSpPr>
              <a:spLocks noChangeArrowheads="1"/>
            </p:cNvSpPr>
            <p:nvPr/>
          </p:nvSpPr>
          <p:spPr bwMode="auto">
            <a:xfrm>
              <a:off x="173" y="102"/>
              <a:ext cx="270" cy="161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986454" y="207510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Audio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953210" y="440854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Cards</a:t>
            </a:r>
          </a:p>
        </p:txBody>
      </p:sp>
      <p:sp>
        <p:nvSpPr>
          <p:cNvPr id="87" name="Shape 282"/>
          <p:cNvSpPr/>
          <p:nvPr/>
        </p:nvSpPr>
        <p:spPr>
          <a:xfrm>
            <a:off x="3051963" y="2065711"/>
            <a:ext cx="3198027" cy="5655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numCol="1" anchor="t">
            <a:spAutoFit/>
          </a:bodyPr>
          <a:lstStyle>
            <a:lvl1pPr>
              <a:defRPr sz="1400">
                <a:solidFill>
                  <a:srgbClr val="53585F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algn="ctr"/>
            <a:r>
              <a:rPr lang="en-US" sz="1100" dirty="0">
                <a:solidFill>
                  <a:schemeClr val="accent1"/>
                </a:solidFill>
                <a:latin typeface="Arial"/>
              </a:rPr>
              <a:t>Speech Recognition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  <a:latin typeface="Arial"/>
              </a:rPr>
              <a:t>Machine Learning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  <a:latin typeface="Arial"/>
              </a:rPr>
              <a:t>Natural Language Understanding</a:t>
            </a:r>
            <a:endParaRPr sz="1100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060988" y="2722018"/>
            <a:ext cx="3247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Text to speech</a:t>
            </a:r>
          </a:p>
        </p:txBody>
      </p:sp>
      <p:sp>
        <p:nvSpPr>
          <p:cNvPr id="89" name="Shape 396">
            <a:extLst>
              <a:ext uri="{FF2B5EF4-FFF2-40B4-BE49-F238E27FC236}">
                <a16:creationId xmlns:a16="http://schemas.microsoft.com/office/drawing/2014/main" id="{5BFD9875-F79E-4658-ADF3-EA9D3D9995E3}"/>
              </a:ext>
            </a:extLst>
          </p:cNvPr>
          <p:cNvSpPr/>
          <p:nvPr/>
        </p:nvSpPr>
        <p:spPr>
          <a:xfrm>
            <a:off x="6265180" y="3102656"/>
            <a:ext cx="135074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  <a:r>
              <a:rPr lang="en-US" dirty="0">
                <a:solidFill>
                  <a:srgbClr val="00D6CB"/>
                </a:solidFill>
                <a:latin typeface="+mj-lt"/>
                <a:ea typeface="Cambria"/>
                <a:cs typeface="Cambria"/>
              </a:rPr>
              <a:t>Response</a:t>
            </a:r>
            <a:endParaRPr dirty="0">
              <a:solidFill>
                <a:srgbClr val="00D6CB"/>
              </a:solidFill>
              <a:latin typeface="+mj-lt"/>
              <a:ea typeface="Cambria"/>
              <a:cs typeface="Cambria"/>
            </a:endParaRPr>
          </a:p>
        </p:txBody>
      </p:sp>
      <p:sp>
        <p:nvSpPr>
          <p:cNvPr id="90" name="Shape 396">
            <a:extLst>
              <a:ext uri="{FF2B5EF4-FFF2-40B4-BE49-F238E27FC236}">
                <a16:creationId xmlns:a16="http://schemas.microsoft.com/office/drawing/2014/main" id="{F420FF57-7FA6-4EF5-AB35-C74E1B33F8AD}"/>
              </a:ext>
            </a:extLst>
          </p:cNvPr>
          <p:cNvSpPr/>
          <p:nvPr/>
        </p:nvSpPr>
        <p:spPr>
          <a:xfrm>
            <a:off x="7714969" y="1586845"/>
            <a:ext cx="135074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+mj-lt"/>
                <a:ea typeface="Cambria"/>
                <a:cs typeface="Cambria"/>
              </a:rPr>
              <a:t>Your </a:t>
            </a:r>
            <a:br>
              <a:rPr lang="en-US" dirty="0">
                <a:solidFill>
                  <a:schemeClr val="tx1">
                    <a:lumMod val="85000"/>
                  </a:schemeClr>
                </a:solidFill>
                <a:latin typeface="+mj-lt"/>
                <a:ea typeface="Cambria"/>
                <a:cs typeface="Cambria"/>
              </a:rPr>
            </a:b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+mj-lt"/>
                <a:ea typeface="Cambria"/>
                <a:cs typeface="Cambria"/>
              </a:rPr>
              <a:t>Service</a:t>
            </a:r>
            <a:endParaRPr dirty="0">
              <a:solidFill>
                <a:schemeClr val="tx1">
                  <a:lumMod val="85000"/>
                </a:schemeClr>
              </a:solidFill>
              <a:latin typeface="+mj-lt"/>
              <a:ea typeface="Cambria"/>
              <a:cs typeface="Cambria"/>
            </a:endParaRPr>
          </a:p>
        </p:txBody>
      </p:sp>
      <p:sp>
        <p:nvSpPr>
          <p:cNvPr id="94" name="Shape 395"/>
          <p:cNvSpPr/>
          <p:nvPr/>
        </p:nvSpPr>
        <p:spPr>
          <a:xfrm>
            <a:off x="6213545" y="2590413"/>
            <a:ext cx="1421024" cy="3"/>
          </a:xfrm>
          <a:prstGeom prst="line">
            <a:avLst/>
          </a:prstGeom>
          <a:ln w="12700" cmpd="sng">
            <a:solidFill>
              <a:schemeClr val="tx1">
                <a:lumMod val="85000"/>
              </a:schemeClr>
            </a:solidFill>
            <a:prstDash val="dash"/>
            <a:miter lim="400000"/>
            <a:headEnd type="none" w="lg" len="lg"/>
            <a:tailEnd type="triangl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  <p:sp>
        <p:nvSpPr>
          <p:cNvPr id="95" name="Shape 402"/>
          <p:cNvSpPr/>
          <p:nvPr/>
        </p:nvSpPr>
        <p:spPr>
          <a:xfrm>
            <a:off x="6230039" y="2801201"/>
            <a:ext cx="1421024" cy="2"/>
          </a:xfrm>
          <a:prstGeom prst="line">
            <a:avLst/>
          </a:prstGeom>
          <a:ln w="12700" cmpd="sng">
            <a:solidFill>
              <a:schemeClr val="accent1"/>
            </a:solidFill>
            <a:prstDash val="dash"/>
            <a:miter lim="400000"/>
            <a:headEnd type="triangle" w="lg" len="lg"/>
            <a:tailEnd type="non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7564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DDEE53A2-6771-4834-A8ED-1D1B2CE6F20A}"/>
              </a:ext>
            </a:extLst>
          </p:cNvPr>
          <p:cNvSpPr/>
          <p:nvPr/>
        </p:nvSpPr>
        <p:spPr>
          <a:xfrm>
            <a:off x="1372368" y="1041400"/>
            <a:ext cx="2044699" cy="1644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FBFF2F-50FD-42F9-BC53-52C92A15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 Skills Kit: Signal Processing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3105797" y="1705934"/>
            <a:ext cx="3020048" cy="1978654"/>
          </a:xfrm>
          <a:prstGeom prst="rect">
            <a:avLst/>
          </a:prstGeom>
        </p:spPr>
      </p:pic>
      <p:sp>
        <p:nvSpPr>
          <p:cNvPr id="31" name="Shape 396"/>
          <p:cNvSpPr/>
          <p:nvPr/>
        </p:nvSpPr>
        <p:spPr>
          <a:xfrm>
            <a:off x="6265180" y="1863761"/>
            <a:ext cx="135074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+mj-lt"/>
                <a:ea typeface="Cambria"/>
                <a:cs typeface="Cambria"/>
              </a:rPr>
              <a:t>Request</a:t>
            </a:r>
            <a:endParaRPr dirty="0">
              <a:solidFill>
                <a:schemeClr val="tx1">
                  <a:lumMod val="85000"/>
                </a:schemeClr>
              </a:solidFill>
              <a:latin typeface="+mj-lt"/>
              <a:ea typeface="Cambria"/>
              <a:cs typeface="Cambria"/>
            </a:endParaRPr>
          </a:p>
        </p:txBody>
      </p:sp>
      <p:pic>
        <p:nvPicPr>
          <p:cNvPr id="43" name="Picture 42" descr="Amazon_Alexa_Horizontal_RGB_White-Color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95" y="3272206"/>
            <a:ext cx="1059476" cy="150313"/>
          </a:xfrm>
          <a:prstGeom prst="rect">
            <a:avLst/>
          </a:prstGeom>
        </p:spPr>
      </p:pic>
      <p:sp>
        <p:nvSpPr>
          <p:cNvPr id="49" name="Shape 392"/>
          <p:cNvSpPr/>
          <p:nvPr/>
        </p:nvSpPr>
        <p:spPr>
          <a:xfrm>
            <a:off x="2971801" y="3657393"/>
            <a:ext cx="1792938" cy="460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73"/>
                </a:moveTo>
                <a:lnTo>
                  <a:pt x="21600" y="21600"/>
                </a:lnTo>
                <a:lnTo>
                  <a:pt x="21594" y="0"/>
                </a:lnTo>
              </a:path>
            </a:pathLst>
          </a:custGeom>
          <a:ln w="12700" cmpd="sng">
            <a:solidFill>
              <a:schemeClr val="tx1">
                <a:lumMod val="85000"/>
              </a:schemeClr>
            </a:solidFill>
            <a:prstDash val="dash"/>
            <a:miter lim="400000"/>
            <a:headEnd type="triangle" w="lg" len="lg"/>
            <a:tailEnd type="triangl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  <p:sp>
        <p:nvSpPr>
          <p:cNvPr id="50" name="Shape 393"/>
          <p:cNvSpPr/>
          <p:nvPr/>
        </p:nvSpPr>
        <p:spPr>
          <a:xfrm rot="5400000">
            <a:off x="982504" y="3010991"/>
            <a:ext cx="1023771" cy="1186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71"/>
                </a:moveTo>
                <a:lnTo>
                  <a:pt x="21370" y="21600"/>
                </a:lnTo>
                <a:lnTo>
                  <a:pt x="21600" y="0"/>
                </a:lnTo>
              </a:path>
            </a:pathLst>
          </a:custGeom>
          <a:ln w="12700" cmpd="sng">
            <a:solidFill>
              <a:schemeClr val="tx1">
                <a:lumMod val="85000"/>
              </a:schemeClr>
            </a:solidFill>
            <a:prstDash val="dash"/>
            <a:miter lim="400000"/>
            <a:headEnd type="triangle" w="lg" len="lg"/>
            <a:tailEnd type="triangl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  <p:grpSp>
        <p:nvGrpSpPr>
          <p:cNvPr id="54" name="Group 53"/>
          <p:cNvGrpSpPr>
            <a:grpSpLocks noChangeAspect="1"/>
          </p:cNvGrpSpPr>
          <p:nvPr/>
        </p:nvGrpSpPr>
        <p:grpSpPr bwMode="auto">
          <a:xfrm>
            <a:off x="7804353" y="2364711"/>
            <a:ext cx="619616" cy="620332"/>
            <a:chOff x="6663" y="1248"/>
            <a:chExt cx="866" cy="867"/>
          </a:xfrm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7435" y="1794"/>
              <a:ext cx="94" cy="95"/>
            </a:xfrm>
            <a:custGeom>
              <a:avLst/>
              <a:gdLst>
                <a:gd name="T0" fmla="*/ 157 w 157"/>
                <a:gd name="T1" fmla="*/ 0 h 157"/>
                <a:gd name="T2" fmla="*/ 157 w 157"/>
                <a:gd name="T3" fmla="*/ 0 h 157"/>
                <a:gd name="T4" fmla="*/ 157 w 157"/>
                <a:gd name="T5" fmla="*/ 157 h 157"/>
                <a:gd name="T6" fmla="*/ 0 w 157"/>
                <a:gd name="T7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157">
                  <a:moveTo>
                    <a:pt x="157" y="0"/>
                  </a:moveTo>
                  <a:lnTo>
                    <a:pt x="157" y="0"/>
                  </a:lnTo>
                  <a:lnTo>
                    <a:pt x="157" y="157"/>
                  </a:lnTo>
                  <a:lnTo>
                    <a:pt x="0" y="157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7190" y="1776"/>
              <a:ext cx="339" cy="113"/>
            </a:xfrm>
            <a:custGeom>
              <a:avLst/>
              <a:gdLst>
                <a:gd name="T0" fmla="*/ 0 w 565"/>
                <a:gd name="T1" fmla="*/ 188 h 188"/>
                <a:gd name="T2" fmla="*/ 0 w 565"/>
                <a:gd name="T3" fmla="*/ 188 h 188"/>
                <a:gd name="T4" fmla="*/ 283 w 565"/>
                <a:gd name="T5" fmla="*/ 0 h 188"/>
                <a:gd name="T6" fmla="*/ 565 w 565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5" h="188">
                  <a:moveTo>
                    <a:pt x="0" y="188"/>
                  </a:moveTo>
                  <a:lnTo>
                    <a:pt x="0" y="188"/>
                  </a:lnTo>
                  <a:cubicBezTo>
                    <a:pt x="39" y="78"/>
                    <a:pt x="160" y="0"/>
                    <a:pt x="283" y="0"/>
                  </a:cubicBezTo>
                  <a:cubicBezTo>
                    <a:pt x="406" y="0"/>
                    <a:pt x="526" y="78"/>
                    <a:pt x="565" y="188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7190" y="2001"/>
              <a:ext cx="95" cy="95"/>
            </a:xfrm>
            <a:custGeom>
              <a:avLst/>
              <a:gdLst>
                <a:gd name="T0" fmla="*/ 0 w 157"/>
                <a:gd name="T1" fmla="*/ 157 h 157"/>
                <a:gd name="T2" fmla="*/ 0 w 157"/>
                <a:gd name="T3" fmla="*/ 157 h 157"/>
                <a:gd name="T4" fmla="*/ 0 w 157"/>
                <a:gd name="T5" fmla="*/ 0 h 157"/>
                <a:gd name="T6" fmla="*/ 157 w 157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157">
                  <a:moveTo>
                    <a:pt x="0" y="157"/>
                  </a:moveTo>
                  <a:lnTo>
                    <a:pt x="0" y="157"/>
                  </a:lnTo>
                  <a:lnTo>
                    <a:pt x="0" y="0"/>
                  </a:lnTo>
                  <a:lnTo>
                    <a:pt x="157" y="0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7190" y="2001"/>
              <a:ext cx="339" cy="114"/>
            </a:xfrm>
            <a:custGeom>
              <a:avLst/>
              <a:gdLst>
                <a:gd name="T0" fmla="*/ 565 w 565"/>
                <a:gd name="T1" fmla="*/ 0 h 189"/>
                <a:gd name="T2" fmla="*/ 565 w 565"/>
                <a:gd name="T3" fmla="*/ 0 h 189"/>
                <a:gd name="T4" fmla="*/ 283 w 565"/>
                <a:gd name="T5" fmla="*/ 189 h 189"/>
                <a:gd name="T6" fmla="*/ 0 w 565"/>
                <a:gd name="T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5" h="189">
                  <a:moveTo>
                    <a:pt x="565" y="0"/>
                  </a:moveTo>
                  <a:lnTo>
                    <a:pt x="565" y="0"/>
                  </a:lnTo>
                  <a:cubicBezTo>
                    <a:pt x="526" y="110"/>
                    <a:pt x="406" y="189"/>
                    <a:pt x="283" y="189"/>
                  </a:cubicBezTo>
                  <a:cubicBezTo>
                    <a:pt x="160" y="189"/>
                    <a:pt x="39" y="110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772" y="1474"/>
              <a:ext cx="0" cy="76"/>
            </a:xfrm>
            <a:custGeom>
              <a:avLst/>
              <a:gdLst>
                <a:gd name="T0" fmla="*/ 0 h 125"/>
                <a:gd name="T1" fmla="*/ 0 h 125"/>
                <a:gd name="T2" fmla="*/ 125 h 12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6996" y="1474"/>
              <a:ext cx="0" cy="76"/>
            </a:xfrm>
            <a:custGeom>
              <a:avLst/>
              <a:gdLst>
                <a:gd name="T0" fmla="*/ 0 h 125"/>
                <a:gd name="T1" fmla="*/ 0 h 125"/>
                <a:gd name="T2" fmla="*/ 125 h 12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auto">
            <a:xfrm>
              <a:off x="6924" y="1662"/>
              <a:ext cx="0" cy="76"/>
            </a:xfrm>
            <a:custGeom>
              <a:avLst/>
              <a:gdLst>
                <a:gd name="T0" fmla="*/ 0 h 126"/>
                <a:gd name="T1" fmla="*/ 0 h 126"/>
                <a:gd name="T2" fmla="*/ 126 h 1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6">
                  <a:moveTo>
                    <a:pt x="0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6996" y="1662"/>
              <a:ext cx="0" cy="76"/>
            </a:xfrm>
            <a:custGeom>
              <a:avLst/>
              <a:gdLst>
                <a:gd name="T0" fmla="*/ 0 h 126"/>
                <a:gd name="T1" fmla="*/ 0 h 126"/>
                <a:gd name="T2" fmla="*/ 126 h 1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6">
                  <a:moveTo>
                    <a:pt x="0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6852" y="1474"/>
              <a:ext cx="75" cy="76"/>
            </a:xfrm>
            <a:custGeom>
              <a:avLst/>
              <a:gdLst>
                <a:gd name="T0" fmla="*/ 0 w 126"/>
                <a:gd name="T1" fmla="*/ 0 h 125"/>
                <a:gd name="T2" fmla="*/ 0 w 126"/>
                <a:gd name="T3" fmla="*/ 0 h 125"/>
                <a:gd name="T4" fmla="*/ 126 w 126"/>
                <a:gd name="T5" fmla="*/ 0 h 125"/>
                <a:gd name="T6" fmla="*/ 126 w 126"/>
                <a:gd name="T7" fmla="*/ 125 h 125"/>
                <a:gd name="T8" fmla="*/ 0 w 126"/>
                <a:gd name="T9" fmla="*/ 125 h 125"/>
                <a:gd name="T10" fmla="*/ 0 w 126"/>
                <a:gd name="T11" fmla="*/ 0 h 125"/>
                <a:gd name="T12" fmla="*/ 0 w 126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25">
                  <a:moveTo>
                    <a:pt x="0" y="0"/>
                  </a:moveTo>
                  <a:lnTo>
                    <a:pt x="0" y="0"/>
                  </a:lnTo>
                  <a:lnTo>
                    <a:pt x="126" y="0"/>
                  </a:lnTo>
                  <a:lnTo>
                    <a:pt x="126" y="125"/>
                  </a:lnTo>
                  <a:lnTo>
                    <a:pt x="0" y="1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6777" y="1662"/>
              <a:ext cx="75" cy="76"/>
            </a:xfrm>
            <a:custGeom>
              <a:avLst/>
              <a:gdLst>
                <a:gd name="T0" fmla="*/ 0 w 125"/>
                <a:gd name="T1" fmla="*/ 0 h 126"/>
                <a:gd name="T2" fmla="*/ 0 w 125"/>
                <a:gd name="T3" fmla="*/ 0 h 126"/>
                <a:gd name="T4" fmla="*/ 125 w 125"/>
                <a:gd name="T5" fmla="*/ 0 h 126"/>
                <a:gd name="T6" fmla="*/ 125 w 125"/>
                <a:gd name="T7" fmla="*/ 126 h 126"/>
                <a:gd name="T8" fmla="*/ 0 w 125"/>
                <a:gd name="T9" fmla="*/ 126 h 126"/>
                <a:gd name="T10" fmla="*/ 0 w 125"/>
                <a:gd name="T11" fmla="*/ 0 h 126"/>
                <a:gd name="T12" fmla="*/ 0 w 125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6">
                  <a:moveTo>
                    <a:pt x="0" y="0"/>
                  </a:moveTo>
                  <a:lnTo>
                    <a:pt x="0" y="0"/>
                  </a:lnTo>
                  <a:lnTo>
                    <a:pt x="125" y="0"/>
                  </a:lnTo>
                  <a:lnTo>
                    <a:pt x="125" y="126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6927" y="1851"/>
              <a:ext cx="75" cy="75"/>
            </a:xfrm>
            <a:custGeom>
              <a:avLst/>
              <a:gdLst>
                <a:gd name="T0" fmla="*/ 0 w 125"/>
                <a:gd name="T1" fmla="*/ 0 h 126"/>
                <a:gd name="T2" fmla="*/ 0 w 125"/>
                <a:gd name="T3" fmla="*/ 0 h 126"/>
                <a:gd name="T4" fmla="*/ 125 w 125"/>
                <a:gd name="T5" fmla="*/ 0 h 126"/>
                <a:gd name="T6" fmla="*/ 125 w 125"/>
                <a:gd name="T7" fmla="*/ 126 h 126"/>
                <a:gd name="T8" fmla="*/ 0 w 125"/>
                <a:gd name="T9" fmla="*/ 126 h 126"/>
                <a:gd name="T10" fmla="*/ 0 w 125"/>
                <a:gd name="T11" fmla="*/ 0 h 126"/>
                <a:gd name="T12" fmla="*/ 0 w 125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6">
                  <a:moveTo>
                    <a:pt x="0" y="0"/>
                  </a:moveTo>
                  <a:lnTo>
                    <a:pt x="0" y="0"/>
                  </a:lnTo>
                  <a:lnTo>
                    <a:pt x="125" y="0"/>
                  </a:lnTo>
                  <a:lnTo>
                    <a:pt x="125" y="126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6772" y="1851"/>
              <a:ext cx="0" cy="75"/>
            </a:xfrm>
            <a:custGeom>
              <a:avLst/>
              <a:gdLst>
                <a:gd name="T0" fmla="*/ 0 h 126"/>
                <a:gd name="T1" fmla="*/ 0 h 126"/>
                <a:gd name="T2" fmla="*/ 126 h 1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6">
                  <a:moveTo>
                    <a:pt x="0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7" name="Freeform 17"/>
            <p:cNvSpPr>
              <a:spLocks/>
            </p:cNvSpPr>
            <p:nvPr/>
          </p:nvSpPr>
          <p:spPr bwMode="auto">
            <a:xfrm>
              <a:off x="6844" y="1851"/>
              <a:ext cx="0" cy="75"/>
            </a:xfrm>
            <a:custGeom>
              <a:avLst/>
              <a:gdLst>
                <a:gd name="T0" fmla="*/ 0 h 126"/>
                <a:gd name="T1" fmla="*/ 0 h 126"/>
                <a:gd name="T2" fmla="*/ 126 h 1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6">
                  <a:moveTo>
                    <a:pt x="0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6663" y="1248"/>
              <a:ext cx="603" cy="791"/>
            </a:xfrm>
            <a:custGeom>
              <a:avLst/>
              <a:gdLst>
                <a:gd name="T0" fmla="*/ 628 w 1005"/>
                <a:gd name="T1" fmla="*/ 1318 h 1318"/>
                <a:gd name="T2" fmla="*/ 628 w 1005"/>
                <a:gd name="T3" fmla="*/ 1318 h 1318"/>
                <a:gd name="T4" fmla="*/ 0 w 1005"/>
                <a:gd name="T5" fmla="*/ 1318 h 1318"/>
                <a:gd name="T6" fmla="*/ 0 w 1005"/>
                <a:gd name="T7" fmla="*/ 0 h 1318"/>
                <a:gd name="T8" fmla="*/ 691 w 1005"/>
                <a:gd name="T9" fmla="*/ 0 h 1318"/>
                <a:gd name="T10" fmla="*/ 1005 w 1005"/>
                <a:gd name="T11" fmla="*/ 314 h 1318"/>
                <a:gd name="T12" fmla="*/ 1005 w 1005"/>
                <a:gd name="T13" fmla="*/ 565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5" h="1318">
                  <a:moveTo>
                    <a:pt x="628" y="1318"/>
                  </a:moveTo>
                  <a:lnTo>
                    <a:pt x="628" y="1318"/>
                  </a:lnTo>
                  <a:lnTo>
                    <a:pt x="0" y="1318"/>
                  </a:lnTo>
                  <a:lnTo>
                    <a:pt x="0" y="0"/>
                  </a:lnTo>
                  <a:lnTo>
                    <a:pt x="691" y="0"/>
                  </a:lnTo>
                  <a:lnTo>
                    <a:pt x="1005" y="314"/>
                  </a:lnTo>
                  <a:lnTo>
                    <a:pt x="1005" y="565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9" name="Freeform 19"/>
            <p:cNvSpPr>
              <a:spLocks/>
            </p:cNvSpPr>
            <p:nvPr/>
          </p:nvSpPr>
          <p:spPr bwMode="auto">
            <a:xfrm>
              <a:off x="7078" y="1248"/>
              <a:ext cx="188" cy="189"/>
            </a:xfrm>
            <a:custGeom>
              <a:avLst/>
              <a:gdLst>
                <a:gd name="T0" fmla="*/ 0 w 314"/>
                <a:gd name="T1" fmla="*/ 0 h 314"/>
                <a:gd name="T2" fmla="*/ 0 w 314"/>
                <a:gd name="T3" fmla="*/ 0 h 314"/>
                <a:gd name="T4" fmla="*/ 0 w 314"/>
                <a:gd name="T5" fmla="*/ 314 h 314"/>
                <a:gd name="T6" fmla="*/ 314 w 314"/>
                <a:gd name="T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" h="314">
                  <a:moveTo>
                    <a:pt x="0" y="0"/>
                  </a:moveTo>
                  <a:lnTo>
                    <a:pt x="0" y="0"/>
                  </a:lnTo>
                  <a:lnTo>
                    <a:pt x="0" y="314"/>
                  </a:lnTo>
                  <a:lnTo>
                    <a:pt x="314" y="314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</p:grpSp>
      <p:grpSp>
        <p:nvGrpSpPr>
          <p:cNvPr id="70" name="Group 69"/>
          <p:cNvGrpSpPr>
            <a:grpSpLocks noChangeAspect="1"/>
          </p:cNvGrpSpPr>
          <p:nvPr/>
        </p:nvGrpSpPr>
        <p:grpSpPr bwMode="auto">
          <a:xfrm>
            <a:off x="743356" y="2318181"/>
            <a:ext cx="779620" cy="649489"/>
            <a:chOff x="663" y="3066"/>
            <a:chExt cx="671" cy="559"/>
          </a:xfrm>
        </p:grpSpPr>
        <p:sp>
          <p:nvSpPr>
            <p:cNvPr id="71" name="Freeform 23"/>
            <p:cNvSpPr>
              <a:spLocks/>
            </p:cNvSpPr>
            <p:nvPr/>
          </p:nvSpPr>
          <p:spPr bwMode="auto">
            <a:xfrm>
              <a:off x="995" y="3066"/>
              <a:ext cx="339" cy="353"/>
            </a:xfrm>
            <a:custGeom>
              <a:avLst/>
              <a:gdLst>
                <a:gd name="T0" fmla="*/ 339 w 339"/>
                <a:gd name="T1" fmla="*/ 0 h 353"/>
                <a:gd name="T2" fmla="*/ 0 w 339"/>
                <a:gd name="T3" fmla="*/ 0 h 353"/>
                <a:gd name="T4" fmla="*/ 0 w 339"/>
                <a:gd name="T5" fmla="*/ 279 h 353"/>
                <a:gd name="T6" fmla="*/ 58 w 339"/>
                <a:gd name="T7" fmla="*/ 279 h 353"/>
                <a:gd name="T8" fmla="*/ 58 w 339"/>
                <a:gd name="T9" fmla="*/ 353 h 353"/>
                <a:gd name="T10" fmla="*/ 129 w 339"/>
                <a:gd name="T11" fmla="*/ 279 h 353"/>
                <a:gd name="T12" fmla="*/ 339 w 339"/>
                <a:gd name="T13" fmla="*/ 279 h 353"/>
                <a:gd name="T14" fmla="*/ 339 w 339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9" h="353">
                  <a:moveTo>
                    <a:pt x="339" y="0"/>
                  </a:moveTo>
                  <a:lnTo>
                    <a:pt x="0" y="0"/>
                  </a:lnTo>
                  <a:lnTo>
                    <a:pt x="0" y="279"/>
                  </a:lnTo>
                  <a:lnTo>
                    <a:pt x="58" y="279"/>
                  </a:lnTo>
                  <a:lnTo>
                    <a:pt x="58" y="353"/>
                  </a:lnTo>
                  <a:lnTo>
                    <a:pt x="129" y="279"/>
                  </a:lnTo>
                  <a:lnTo>
                    <a:pt x="339" y="279"/>
                  </a:lnTo>
                  <a:lnTo>
                    <a:pt x="339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2" name="Oval 24"/>
            <p:cNvSpPr>
              <a:spLocks noChangeArrowheads="1"/>
            </p:cNvSpPr>
            <p:nvPr/>
          </p:nvSpPr>
          <p:spPr bwMode="auto">
            <a:xfrm>
              <a:off x="1064" y="3184"/>
              <a:ext cx="43" cy="4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3" name="Oval 25"/>
            <p:cNvSpPr>
              <a:spLocks noChangeArrowheads="1"/>
            </p:cNvSpPr>
            <p:nvPr/>
          </p:nvSpPr>
          <p:spPr bwMode="auto">
            <a:xfrm>
              <a:off x="1145" y="3184"/>
              <a:ext cx="43" cy="4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4" name="Oval 26"/>
            <p:cNvSpPr>
              <a:spLocks noChangeArrowheads="1"/>
            </p:cNvSpPr>
            <p:nvPr/>
          </p:nvSpPr>
          <p:spPr bwMode="auto">
            <a:xfrm>
              <a:off x="1225" y="3184"/>
              <a:ext cx="45" cy="4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5" name="Freeform 27"/>
            <p:cNvSpPr>
              <a:spLocks/>
            </p:cNvSpPr>
            <p:nvPr/>
          </p:nvSpPr>
          <p:spPr bwMode="auto">
            <a:xfrm>
              <a:off x="663" y="3373"/>
              <a:ext cx="322" cy="252"/>
            </a:xfrm>
            <a:custGeom>
              <a:avLst/>
              <a:gdLst>
                <a:gd name="T0" fmla="*/ 38 w 150"/>
                <a:gd name="T1" fmla="*/ 117 h 117"/>
                <a:gd name="T2" fmla="*/ 116 w 150"/>
                <a:gd name="T3" fmla="*/ 117 h 117"/>
                <a:gd name="T4" fmla="*/ 150 w 150"/>
                <a:gd name="T5" fmla="*/ 80 h 117"/>
                <a:gd name="T6" fmla="*/ 75 w 150"/>
                <a:gd name="T7" fmla="*/ 0 h 117"/>
                <a:gd name="T8" fmla="*/ 0 w 150"/>
                <a:gd name="T9" fmla="*/ 80 h 117"/>
                <a:gd name="T10" fmla="*/ 38 w 150"/>
                <a:gd name="T11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" h="117">
                  <a:moveTo>
                    <a:pt x="38" y="117"/>
                  </a:moveTo>
                  <a:cubicBezTo>
                    <a:pt x="116" y="117"/>
                    <a:pt x="116" y="117"/>
                    <a:pt x="116" y="117"/>
                  </a:cubicBezTo>
                  <a:cubicBezTo>
                    <a:pt x="126" y="117"/>
                    <a:pt x="150" y="91"/>
                    <a:pt x="150" y="80"/>
                  </a:cubicBezTo>
                  <a:cubicBezTo>
                    <a:pt x="150" y="80"/>
                    <a:pt x="139" y="0"/>
                    <a:pt x="75" y="0"/>
                  </a:cubicBezTo>
                  <a:cubicBezTo>
                    <a:pt x="7" y="0"/>
                    <a:pt x="0" y="80"/>
                    <a:pt x="0" y="80"/>
                  </a:cubicBezTo>
                  <a:cubicBezTo>
                    <a:pt x="0" y="91"/>
                    <a:pt x="27" y="117"/>
                    <a:pt x="38" y="117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6" name="Oval 28"/>
            <p:cNvSpPr>
              <a:spLocks noChangeArrowheads="1"/>
            </p:cNvSpPr>
            <p:nvPr/>
          </p:nvSpPr>
          <p:spPr bwMode="auto">
            <a:xfrm>
              <a:off x="730" y="3184"/>
              <a:ext cx="188" cy="189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</p:grpSp>
      <p:grpSp>
        <p:nvGrpSpPr>
          <p:cNvPr id="77" name="Group 31"/>
          <p:cNvGrpSpPr>
            <a:grpSpLocks noChangeAspect="1"/>
          </p:cNvGrpSpPr>
          <p:nvPr/>
        </p:nvGrpSpPr>
        <p:grpSpPr bwMode="auto">
          <a:xfrm>
            <a:off x="2236435" y="3852494"/>
            <a:ext cx="589859" cy="512389"/>
            <a:chOff x="9" y="12"/>
            <a:chExt cx="434" cy="377"/>
          </a:xfrm>
        </p:grpSpPr>
        <p:sp>
          <p:nvSpPr>
            <p:cNvPr id="78" name="Line 32"/>
            <p:cNvSpPr>
              <a:spLocks noChangeShapeType="1"/>
            </p:cNvSpPr>
            <p:nvPr/>
          </p:nvSpPr>
          <p:spPr bwMode="auto">
            <a:xfrm>
              <a:off x="209" y="141"/>
              <a:ext cx="90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9" name="Line 33"/>
            <p:cNvSpPr>
              <a:spLocks noChangeShapeType="1"/>
            </p:cNvSpPr>
            <p:nvPr/>
          </p:nvSpPr>
          <p:spPr bwMode="auto">
            <a:xfrm>
              <a:off x="239" y="222"/>
              <a:ext cx="148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0" name="Line 34"/>
            <p:cNvSpPr>
              <a:spLocks noChangeShapeType="1"/>
            </p:cNvSpPr>
            <p:nvPr/>
          </p:nvSpPr>
          <p:spPr bwMode="auto">
            <a:xfrm>
              <a:off x="239" y="181"/>
              <a:ext cx="136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1" name="Oval 35"/>
            <p:cNvSpPr>
              <a:spLocks noChangeArrowheads="1"/>
            </p:cNvSpPr>
            <p:nvPr/>
          </p:nvSpPr>
          <p:spPr bwMode="auto">
            <a:xfrm>
              <a:off x="112" y="319"/>
              <a:ext cx="32" cy="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2" name="Line 36"/>
            <p:cNvSpPr>
              <a:spLocks noChangeShapeType="1"/>
            </p:cNvSpPr>
            <p:nvPr/>
          </p:nvSpPr>
          <p:spPr bwMode="auto">
            <a:xfrm>
              <a:off x="95" y="53"/>
              <a:ext cx="65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3" name="Freeform 37"/>
            <p:cNvSpPr>
              <a:spLocks/>
            </p:cNvSpPr>
            <p:nvPr/>
          </p:nvSpPr>
          <p:spPr bwMode="auto">
            <a:xfrm>
              <a:off x="9" y="12"/>
              <a:ext cx="238" cy="377"/>
            </a:xfrm>
            <a:custGeom>
              <a:avLst/>
              <a:gdLst>
                <a:gd name="T0" fmla="*/ 164 w 238"/>
                <a:gd name="T1" fmla="*/ 251 h 377"/>
                <a:gd name="T2" fmla="*/ 164 w 238"/>
                <a:gd name="T3" fmla="*/ 90 h 377"/>
                <a:gd name="T4" fmla="*/ 238 w 238"/>
                <a:gd name="T5" fmla="*/ 90 h 377"/>
                <a:gd name="T6" fmla="*/ 238 w 238"/>
                <a:gd name="T7" fmla="*/ 0 h 377"/>
                <a:gd name="T8" fmla="*/ 0 w 238"/>
                <a:gd name="T9" fmla="*/ 0 h 377"/>
                <a:gd name="T10" fmla="*/ 0 w 238"/>
                <a:gd name="T11" fmla="*/ 377 h 377"/>
                <a:gd name="T12" fmla="*/ 238 w 238"/>
                <a:gd name="T13" fmla="*/ 377 h 377"/>
                <a:gd name="T14" fmla="*/ 238 w 238"/>
                <a:gd name="T15" fmla="*/ 251 h 377"/>
                <a:gd name="T16" fmla="*/ 164 w 238"/>
                <a:gd name="T17" fmla="*/ 25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377">
                  <a:moveTo>
                    <a:pt x="164" y="251"/>
                  </a:moveTo>
                  <a:lnTo>
                    <a:pt x="164" y="90"/>
                  </a:lnTo>
                  <a:lnTo>
                    <a:pt x="238" y="90"/>
                  </a:lnTo>
                  <a:lnTo>
                    <a:pt x="238" y="0"/>
                  </a:lnTo>
                  <a:lnTo>
                    <a:pt x="0" y="0"/>
                  </a:lnTo>
                  <a:lnTo>
                    <a:pt x="0" y="377"/>
                  </a:lnTo>
                  <a:lnTo>
                    <a:pt x="238" y="377"/>
                  </a:lnTo>
                  <a:lnTo>
                    <a:pt x="238" y="251"/>
                  </a:lnTo>
                  <a:lnTo>
                    <a:pt x="164" y="2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4" name="Rectangle 38"/>
            <p:cNvSpPr>
              <a:spLocks noChangeArrowheads="1"/>
            </p:cNvSpPr>
            <p:nvPr/>
          </p:nvSpPr>
          <p:spPr bwMode="auto">
            <a:xfrm>
              <a:off x="173" y="102"/>
              <a:ext cx="270" cy="161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1953210" y="440854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Cards</a:t>
            </a:r>
          </a:p>
        </p:txBody>
      </p:sp>
      <p:sp>
        <p:nvSpPr>
          <p:cNvPr id="87" name="Shape 282"/>
          <p:cNvSpPr/>
          <p:nvPr/>
        </p:nvSpPr>
        <p:spPr>
          <a:xfrm>
            <a:off x="3051963" y="2065711"/>
            <a:ext cx="3198027" cy="5655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numCol="1" anchor="t">
            <a:spAutoFit/>
          </a:bodyPr>
          <a:lstStyle>
            <a:lvl1pPr>
              <a:defRPr sz="1400">
                <a:solidFill>
                  <a:srgbClr val="53585F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algn="ctr"/>
            <a:r>
              <a:rPr lang="en-US" sz="1100" dirty="0">
                <a:solidFill>
                  <a:schemeClr val="accent1"/>
                </a:solidFill>
                <a:latin typeface="Arial"/>
              </a:rPr>
              <a:t>Speech Recognition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  <a:latin typeface="Arial"/>
              </a:rPr>
              <a:t>Machine Learning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  <a:latin typeface="Arial"/>
              </a:rPr>
              <a:t>Natural Language Understanding</a:t>
            </a:r>
            <a:endParaRPr sz="1100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060988" y="2722018"/>
            <a:ext cx="3247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Text to speech</a:t>
            </a:r>
          </a:p>
        </p:txBody>
      </p:sp>
      <p:sp>
        <p:nvSpPr>
          <p:cNvPr id="89" name="Shape 396">
            <a:extLst>
              <a:ext uri="{FF2B5EF4-FFF2-40B4-BE49-F238E27FC236}">
                <a16:creationId xmlns:a16="http://schemas.microsoft.com/office/drawing/2014/main" id="{5BFD9875-F79E-4658-ADF3-EA9D3D9995E3}"/>
              </a:ext>
            </a:extLst>
          </p:cNvPr>
          <p:cNvSpPr/>
          <p:nvPr/>
        </p:nvSpPr>
        <p:spPr>
          <a:xfrm>
            <a:off x="6265180" y="3102656"/>
            <a:ext cx="135074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  <a:r>
              <a:rPr lang="en-US" dirty="0">
                <a:solidFill>
                  <a:srgbClr val="00D6CB"/>
                </a:solidFill>
                <a:latin typeface="+mj-lt"/>
                <a:ea typeface="Cambria"/>
                <a:cs typeface="Cambria"/>
              </a:rPr>
              <a:t>Response</a:t>
            </a:r>
            <a:endParaRPr dirty="0">
              <a:solidFill>
                <a:srgbClr val="00D6CB"/>
              </a:solidFill>
              <a:latin typeface="+mj-lt"/>
              <a:ea typeface="Cambria"/>
              <a:cs typeface="Cambria"/>
            </a:endParaRPr>
          </a:p>
        </p:txBody>
      </p:sp>
      <p:sp>
        <p:nvSpPr>
          <p:cNvPr id="90" name="Shape 396">
            <a:extLst>
              <a:ext uri="{FF2B5EF4-FFF2-40B4-BE49-F238E27FC236}">
                <a16:creationId xmlns:a16="http://schemas.microsoft.com/office/drawing/2014/main" id="{F420FF57-7FA6-4EF5-AB35-C74E1B33F8AD}"/>
              </a:ext>
            </a:extLst>
          </p:cNvPr>
          <p:cNvSpPr/>
          <p:nvPr/>
        </p:nvSpPr>
        <p:spPr>
          <a:xfrm>
            <a:off x="7714969" y="1586845"/>
            <a:ext cx="135074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+mj-lt"/>
                <a:ea typeface="Cambria"/>
                <a:cs typeface="Cambria"/>
              </a:rPr>
              <a:t>Your </a:t>
            </a:r>
            <a:br>
              <a:rPr lang="en-US" dirty="0">
                <a:solidFill>
                  <a:schemeClr val="tx1">
                    <a:lumMod val="85000"/>
                  </a:schemeClr>
                </a:solidFill>
                <a:latin typeface="+mj-lt"/>
                <a:ea typeface="Cambria"/>
                <a:cs typeface="Cambria"/>
              </a:rPr>
            </a:b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+mj-lt"/>
                <a:ea typeface="Cambria"/>
                <a:cs typeface="Cambria"/>
              </a:rPr>
              <a:t>Service</a:t>
            </a:r>
            <a:endParaRPr dirty="0">
              <a:solidFill>
                <a:schemeClr val="tx1">
                  <a:lumMod val="85000"/>
                </a:schemeClr>
              </a:solidFill>
              <a:latin typeface="+mj-lt"/>
              <a:ea typeface="Cambria"/>
              <a:cs typeface="Cambria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42E6DBE-F58B-474B-AED5-262983A90893}"/>
              </a:ext>
            </a:extLst>
          </p:cNvPr>
          <p:cNvSpPr txBox="1"/>
          <p:nvPr/>
        </p:nvSpPr>
        <p:spPr>
          <a:xfrm>
            <a:off x="1318370" y="2078706"/>
            <a:ext cx="2039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Wake word detection Beam forming</a:t>
            </a:r>
          </a:p>
        </p:txBody>
      </p:sp>
      <p:sp>
        <p:nvSpPr>
          <p:cNvPr id="85" name="Shape 395"/>
          <p:cNvSpPr/>
          <p:nvPr/>
        </p:nvSpPr>
        <p:spPr>
          <a:xfrm>
            <a:off x="6213545" y="2590413"/>
            <a:ext cx="1421024" cy="3"/>
          </a:xfrm>
          <a:prstGeom prst="line">
            <a:avLst/>
          </a:prstGeom>
          <a:ln w="12700" cmpd="sng">
            <a:solidFill>
              <a:schemeClr val="tx1">
                <a:lumMod val="85000"/>
              </a:schemeClr>
            </a:solidFill>
            <a:prstDash val="dash"/>
            <a:miter lim="400000"/>
            <a:headEnd type="none" w="lg" len="lg"/>
            <a:tailEnd type="triangl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  <p:sp>
        <p:nvSpPr>
          <p:cNvPr id="97" name="Shape 402"/>
          <p:cNvSpPr/>
          <p:nvPr/>
        </p:nvSpPr>
        <p:spPr>
          <a:xfrm>
            <a:off x="6230039" y="2801201"/>
            <a:ext cx="1421024" cy="2"/>
          </a:xfrm>
          <a:prstGeom prst="line">
            <a:avLst/>
          </a:prstGeom>
          <a:ln w="12700" cmpd="sng">
            <a:solidFill>
              <a:schemeClr val="accent1"/>
            </a:solidFill>
            <a:prstDash val="dash"/>
            <a:miter lim="400000"/>
            <a:headEnd type="triangle" w="lg" len="lg"/>
            <a:tailEnd type="non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  <p:pic>
        <p:nvPicPr>
          <p:cNvPr id="98" name="Picture 97" descr="Amazon_Echo_White_Front_on_RGB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13" y="1201781"/>
            <a:ext cx="307946" cy="833008"/>
          </a:xfrm>
          <a:prstGeom prst="rect">
            <a:avLst/>
          </a:prstGeom>
        </p:spPr>
      </p:pic>
      <p:sp>
        <p:nvSpPr>
          <p:cNvPr id="99" name="Shape 389"/>
          <p:cNvSpPr/>
          <p:nvPr/>
        </p:nvSpPr>
        <p:spPr>
          <a:xfrm rot="10800000" flipH="1">
            <a:off x="2722028" y="1422294"/>
            <a:ext cx="2042709" cy="297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413"/>
                </a:moveTo>
                <a:lnTo>
                  <a:pt x="21600" y="21600"/>
                </a:lnTo>
                <a:lnTo>
                  <a:pt x="21592" y="0"/>
                </a:lnTo>
              </a:path>
            </a:pathLst>
          </a:custGeom>
          <a:ln w="12700" cmpd="sng">
            <a:solidFill>
              <a:schemeClr val="tx1">
                <a:lumMod val="85000"/>
              </a:schemeClr>
            </a:solidFill>
            <a:prstDash val="dash"/>
            <a:miter lim="400000"/>
            <a:headEnd type="triangle" w="lg" len="lg"/>
            <a:tailEnd type="triangl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  <p:sp>
        <p:nvSpPr>
          <p:cNvPr id="100" name="Shape 390"/>
          <p:cNvSpPr/>
          <p:nvPr/>
        </p:nvSpPr>
        <p:spPr>
          <a:xfrm rot="5400000" flipH="1">
            <a:off x="1032682" y="1312082"/>
            <a:ext cx="869478" cy="1141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60"/>
                </a:moveTo>
                <a:lnTo>
                  <a:pt x="21417" y="21600"/>
                </a:lnTo>
                <a:lnTo>
                  <a:pt x="21600" y="0"/>
                </a:lnTo>
              </a:path>
            </a:pathLst>
          </a:custGeom>
          <a:ln w="12700" cmpd="sng">
            <a:solidFill>
              <a:schemeClr val="tx1">
                <a:lumMod val="85000"/>
              </a:schemeClr>
            </a:solidFill>
            <a:prstDash val="dash"/>
            <a:miter lim="400000"/>
            <a:headEnd type="triangle" w="lg" len="lg"/>
            <a:tailEnd type="triangl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2086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C3F9594-0961-4607-8374-349848CAB172}"/>
              </a:ext>
            </a:extLst>
          </p:cNvPr>
          <p:cNvSpPr/>
          <p:nvPr/>
        </p:nvSpPr>
        <p:spPr>
          <a:xfrm>
            <a:off x="336788" y="1136281"/>
            <a:ext cx="7378180" cy="15625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441CA9A-1AF8-47E4-897E-C836CD7A24DC}"/>
              </a:ext>
            </a:extLst>
          </p:cNvPr>
          <p:cNvSpPr txBox="1"/>
          <p:nvPr/>
        </p:nvSpPr>
        <p:spPr>
          <a:xfrm>
            <a:off x="1809013" y="2043981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Utterances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FBFF2F-50FD-42F9-BC53-52C92A15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Alexa Skills Kit: Utterances Into Intents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3105797" y="1705934"/>
            <a:ext cx="3020048" cy="1978654"/>
          </a:xfrm>
          <a:prstGeom prst="rect">
            <a:avLst/>
          </a:prstGeom>
        </p:spPr>
      </p:pic>
      <p:sp>
        <p:nvSpPr>
          <p:cNvPr id="31" name="Shape 396"/>
          <p:cNvSpPr/>
          <p:nvPr/>
        </p:nvSpPr>
        <p:spPr>
          <a:xfrm>
            <a:off x="6265180" y="1778151"/>
            <a:ext cx="135074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+mj-lt"/>
                <a:ea typeface="Cambria"/>
                <a:cs typeface="Cambria"/>
              </a:rPr>
              <a:t>Request</a:t>
            </a:r>
            <a:endParaRPr dirty="0">
              <a:solidFill>
                <a:schemeClr val="tx1">
                  <a:lumMod val="85000"/>
                </a:schemeClr>
              </a:solidFill>
              <a:latin typeface="+mj-lt"/>
              <a:ea typeface="Cambria"/>
              <a:cs typeface="Cambria"/>
            </a:endParaRPr>
          </a:p>
        </p:txBody>
      </p:sp>
      <p:pic>
        <p:nvPicPr>
          <p:cNvPr id="43" name="Picture 42" descr="Amazon_Alexa_Horizontal_RGB_White-Color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95" y="3272206"/>
            <a:ext cx="1059476" cy="150313"/>
          </a:xfrm>
          <a:prstGeom prst="rect">
            <a:avLst/>
          </a:prstGeom>
        </p:spPr>
      </p:pic>
      <p:sp>
        <p:nvSpPr>
          <p:cNvPr id="49" name="Shape 392"/>
          <p:cNvSpPr/>
          <p:nvPr/>
        </p:nvSpPr>
        <p:spPr>
          <a:xfrm>
            <a:off x="2971801" y="3657393"/>
            <a:ext cx="1792938" cy="460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73"/>
                </a:moveTo>
                <a:lnTo>
                  <a:pt x="21600" y="21600"/>
                </a:lnTo>
                <a:lnTo>
                  <a:pt x="21594" y="0"/>
                </a:lnTo>
              </a:path>
            </a:pathLst>
          </a:custGeom>
          <a:ln w="12700" cmpd="sng">
            <a:solidFill>
              <a:schemeClr val="tx1">
                <a:lumMod val="85000"/>
              </a:schemeClr>
            </a:solidFill>
            <a:prstDash val="dash"/>
            <a:miter lim="400000"/>
            <a:headEnd type="triangle" w="lg" len="lg"/>
            <a:tailEnd type="triangl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  <p:sp>
        <p:nvSpPr>
          <p:cNvPr id="50" name="Shape 393"/>
          <p:cNvSpPr/>
          <p:nvPr/>
        </p:nvSpPr>
        <p:spPr>
          <a:xfrm rot="5400000">
            <a:off x="982504" y="3010991"/>
            <a:ext cx="1023771" cy="1186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71"/>
                </a:moveTo>
                <a:lnTo>
                  <a:pt x="21370" y="21600"/>
                </a:lnTo>
                <a:lnTo>
                  <a:pt x="21600" y="0"/>
                </a:lnTo>
              </a:path>
            </a:pathLst>
          </a:custGeom>
          <a:ln w="12700" cmpd="sng">
            <a:solidFill>
              <a:schemeClr val="tx1">
                <a:lumMod val="85000"/>
              </a:schemeClr>
            </a:solidFill>
            <a:prstDash val="dash"/>
            <a:miter lim="400000"/>
            <a:headEnd type="triangle" w="lg" len="lg"/>
            <a:tailEnd type="triangl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  <p:grpSp>
        <p:nvGrpSpPr>
          <p:cNvPr id="54" name="Group 53"/>
          <p:cNvGrpSpPr>
            <a:grpSpLocks noChangeAspect="1"/>
          </p:cNvGrpSpPr>
          <p:nvPr/>
        </p:nvGrpSpPr>
        <p:grpSpPr bwMode="auto">
          <a:xfrm>
            <a:off x="7804353" y="2364711"/>
            <a:ext cx="619616" cy="620332"/>
            <a:chOff x="6663" y="1248"/>
            <a:chExt cx="866" cy="867"/>
          </a:xfrm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7435" y="1794"/>
              <a:ext cx="94" cy="95"/>
            </a:xfrm>
            <a:custGeom>
              <a:avLst/>
              <a:gdLst>
                <a:gd name="T0" fmla="*/ 157 w 157"/>
                <a:gd name="T1" fmla="*/ 0 h 157"/>
                <a:gd name="T2" fmla="*/ 157 w 157"/>
                <a:gd name="T3" fmla="*/ 0 h 157"/>
                <a:gd name="T4" fmla="*/ 157 w 157"/>
                <a:gd name="T5" fmla="*/ 157 h 157"/>
                <a:gd name="T6" fmla="*/ 0 w 157"/>
                <a:gd name="T7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157">
                  <a:moveTo>
                    <a:pt x="157" y="0"/>
                  </a:moveTo>
                  <a:lnTo>
                    <a:pt x="157" y="0"/>
                  </a:lnTo>
                  <a:lnTo>
                    <a:pt x="157" y="157"/>
                  </a:lnTo>
                  <a:lnTo>
                    <a:pt x="0" y="157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7190" y="1776"/>
              <a:ext cx="339" cy="113"/>
            </a:xfrm>
            <a:custGeom>
              <a:avLst/>
              <a:gdLst>
                <a:gd name="T0" fmla="*/ 0 w 565"/>
                <a:gd name="T1" fmla="*/ 188 h 188"/>
                <a:gd name="T2" fmla="*/ 0 w 565"/>
                <a:gd name="T3" fmla="*/ 188 h 188"/>
                <a:gd name="T4" fmla="*/ 283 w 565"/>
                <a:gd name="T5" fmla="*/ 0 h 188"/>
                <a:gd name="T6" fmla="*/ 565 w 565"/>
                <a:gd name="T7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5" h="188">
                  <a:moveTo>
                    <a:pt x="0" y="188"/>
                  </a:moveTo>
                  <a:lnTo>
                    <a:pt x="0" y="188"/>
                  </a:lnTo>
                  <a:cubicBezTo>
                    <a:pt x="39" y="78"/>
                    <a:pt x="160" y="0"/>
                    <a:pt x="283" y="0"/>
                  </a:cubicBezTo>
                  <a:cubicBezTo>
                    <a:pt x="406" y="0"/>
                    <a:pt x="526" y="78"/>
                    <a:pt x="565" y="188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7190" y="2001"/>
              <a:ext cx="95" cy="95"/>
            </a:xfrm>
            <a:custGeom>
              <a:avLst/>
              <a:gdLst>
                <a:gd name="T0" fmla="*/ 0 w 157"/>
                <a:gd name="T1" fmla="*/ 157 h 157"/>
                <a:gd name="T2" fmla="*/ 0 w 157"/>
                <a:gd name="T3" fmla="*/ 157 h 157"/>
                <a:gd name="T4" fmla="*/ 0 w 157"/>
                <a:gd name="T5" fmla="*/ 0 h 157"/>
                <a:gd name="T6" fmla="*/ 157 w 157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157">
                  <a:moveTo>
                    <a:pt x="0" y="157"/>
                  </a:moveTo>
                  <a:lnTo>
                    <a:pt x="0" y="157"/>
                  </a:lnTo>
                  <a:lnTo>
                    <a:pt x="0" y="0"/>
                  </a:lnTo>
                  <a:lnTo>
                    <a:pt x="157" y="0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auto">
            <a:xfrm>
              <a:off x="7190" y="2001"/>
              <a:ext cx="339" cy="114"/>
            </a:xfrm>
            <a:custGeom>
              <a:avLst/>
              <a:gdLst>
                <a:gd name="T0" fmla="*/ 565 w 565"/>
                <a:gd name="T1" fmla="*/ 0 h 189"/>
                <a:gd name="T2" fmla="*/ 565 w 565"/>
                <a:gd name="T3" fmla="*/ 0 h 189"/>
                <a:gd name="T4" fmla="*/ 283 w 565"/>
                <a:gd name="T5" fmla="*/ 189 h 189"/>
                <a:gd name="T6" fmla="*/ 0 w 565"/>
                <a:gd name="T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5" h="189">
                  <a:moveTo>
                    <a:pt x="565" y="0"/>
                  </a:moveTo>
                  <a:lnTo>
                    <a:pt x="565" y="0"/>
                  </a:lnTo>
                  <a:cubicBezTo>
                    <a:pt x="526" y="110"/>
                    <a:pt x="406" y="189"/>
                    <a:pt x="283" y="189"/>
                  </a:cubicBezTo>
                  <a:cubicBezTo>
                    <a:pt x="160" y="189"/>
                    <a:pt x="39" y="110"/>
                    <a:pt x="0" y="0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6772" y="1474"/>
              <a:ext cx="0" cy="76"/>
            </a:xfrm>
            <a:custGeom>
              <a:avLst/>
              <a:gdLst>
                <a:gd name="T0" fmla="*/ 0 h 125"/>
                <a:gd name="T1" fmla="*/ 0 h 125"/>
                <a:gd name="T2" fmla="*/ 125 h 12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auto">
            <a:xfrm>
              <a:off x="6996" y="1474"/>
              <a:ext cx="0" cy="76"/>
            </a:xfrm>
            <a:custGeom>
              <a:avLst/>
              <a:gdLst>
                <a:gd name="T0" fmla="*/ 0 h 125"/>
                <a:gd name="T1" fmla="*/ 0 h 125"/>
                <a:gd name="T2" fmla="*/ 125 h 12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auto">
            <a:xfrm>
              <a:off x="6924" y="1662"/>
              <a:ext cx="0" cy="76"/>
            </a:xfrm>
            <a:custGeom>
              <a:avLst/>
              <a:gdLst>
                <a:gd name="T0" fmla="*/ 0 h 126"/>
                <a:gd name="T1" fmla="*/ 0 h 126"/>
                <a:gd name="T2" fmla="*/ 126 h 1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6">
                  <a:moveTo>
                    <a:pt x="0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auto">
            <a:xfrm>
              <a:off x="6996" y="1662"/>
              <a:ext cx="0" cy="76"/>
            </a:xfrm>
            <a:custGeom>
              <a:avLst/>
              <a:gdLst>
                <a:gd name="T0" fmla="*/ 0 h 126"/>
                <a:gd name="T1" fmla="*/ 0 h 126"/>
                <a:gd name="T2" fmla="*/ 126 h 1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6">
                  <a:moveTo>
                    <a:pt x="0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6852" y="1474"/>
              <a:ext cx="75" cy="76"/>
            </a:xfrm>
            <a:custGeom>
              <a:avLst/>
              <a:gdLst>
                <a:gd name="T0" fmla="*/ 0 w 126"/>
                <a:gd name="T1" fmla="*/ 0 h 125"/>
                <a:gd name="T2" fmla="*/ 0 w 126"/>
                <a:gd name="T3" fmla="*/ 0 h 125"/>
                <a:gd name="T4" fmla="*/ 126 w 126"/>
                <a:gd name="T5" fmla="*/ 0 h 125"/>
                <a:gd name="T6" fmla="*/ 126 w 126"/>
                <a:gd name="T7" fmla="*/ 125 h 125"/>
                <a:gd name="T8" fmla="*/ 0 w 126"/>
                <a:gd name="T9" fmla="*/ 125 h 125"/>
                <a:gd name="T10" fmla="*/ 0 w 126"/>
                <a:gd name="T11" fmla="*/ 0 h 125"/>
                <a:gd name="T12" fmla="*/ 0 w 126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25">
                  <a:moveTo>
                    <a:pt x="0" y="0"/>
                  </a:moveTo>
                  <a:lnTo>
                    <a:pt x="0" y="0"/>
                  </a:lnTo>
                  <a:lnTo>
                    <a:pt x="126" y="0"/>
                  </a:lnTo>
                  <a:lnTo>
                    <a:pt x="126" y="125"/>
                  </a:lnTo>
                  <a:lnTo>
                    <a:pt x="0" y="1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6777" y="1662"/>
              <a:ext cx="75" cy="76"/>
            </a:xfrm>
            <a:custGeom>
              <a:avLst/>
              <a:gdLst>
                <a:gd name="T0" fmla="*/ 0 w 125"/>
                <a:gd name="T1" fmla="*/ 0 h 126"/>
                <a:gd name="T2" fmla="*/ 0 w 125"/>
                <a:gd name="T3" fmla="*/ 0 h 126"/>
                <a:gd name="T4" fmla="*/ 125 w 125"/>
                <a:gd name="T5" fmla="*/ 0 h 126"/>
                <a:gd name="T6" fmla="*/ 125 w 125"/>
                <a:gd name="T7" fmla="*/ 126 h 126"/>
                <a:gd name="T8" fmla="*/ 0 w 125"/>
                <a:gd name="T9" fmla="*/ 126 h 126"/>
                <a:gd name="T10" fmla="*/ 0 w 125"/>
                <a:gd name="T11" fmla="*/ 0 h 126"/>
                <a:gd name="T12" fmla="*/ 0 w 125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6">
                  <a:moveTo>
                    <a:pt x="0" y="0"/>
                  </a:moveTo>
                  <a:lnTo>
                    <a:pt x="0" y="0"/>
                  </a:lnTo>
                  <a:lnTo>
                    <a:pt x="125" y="0"/>
                  </a:lnTo>
                  <a:lnTo>
                    <a:pt x="125" y="126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6927" y="1851"/>
              <a:ext cx="75" cy="75"/>
            </a:xfrm>
            <a:custGeom>
              <a:avLst/>
              <a:gdLst>
                <a:gd name="T0" fmla="*/ 0 w 125"/>
                <a:gd name="T1" fmla="*/ 0 h 126"/>
                <a:gd name="T2" fmla="*/ 0 w 125"/>
                <a:gd name="T3" fmla="*/ 0 h 126"/>
                <a:gd name="T4" fmla="*/ 125 w 125"/>
                <a:gd name="T5" fmla="*/ 0 h 126"/>
                <a:gd name="T6" fmla="*/ 125 w 125"/>
                <a:gd name="T7" fmla="*/ 126 h 126"/>
                <a:gd name="T8" fmla="*/ 0 w 125"/>
                <a:gd name="T9" fmla="*/ 126 h 126"/>
                <a:gd name="T10" fmla="*/ 0 w 125"/>
                <a:gd name="T11" fmla="*/ 0 h 126"/>
                <a:gd name="T12" fmla="*/ 0 w 125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6">
                  <a:moveTo>
                    <a:pt x="0" y="0"/>
                  </a:moveTo>
                  <a:lnTo>
                    <a:pt x="0" y="0"/>
                  </a:lnTo>
                  <a:lnTo>
                    <a:pt x="125" y="0"/>
                  </a:lnTo>
                  <a:lnTo>
                    <a:pt x="125" y="126"/>
                  </a:lnTo>
                  <a:lnTo>
                    <a:pt x="0" y="12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6772" y="1851"/>
              <a:ext cx="0" cy="75"/>
            </a:xfrm>
            <a:custGeom>
              <a:avLst/>
              <a:gdLst>
                <a:gd name="T0" fmla="*/ 0 h 126"/>
                <a:gd name="T1" fmla="*/ 0 h 126"/>
                <a:gd name="T2" fmla="*/ 126 h 1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6">
                  <a:moveTo>
                    <a:pt x="0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7" name="Freeform 17"/>
            <p:cNvSpPr>
              <a:spLocks/>
            </p:cNvSpPr>
            <p:nvPr/>
          </p:nvSpPr>
          <p:spPr bwMode="auto">
            <a:xfrm>
              <a:off x="6844" y="1851"/>
              <a:ext cx="0" cy="75"/>
            </a:xfrm>
            <a:custGeom>
              <a:avLst/>
              <a:gdLst>
                <a:gd name="T0" fmla="*/ 0 h 126"/>
                <a:gd name="T1" fmla="*/ 0 h 126"/>
                <a:gd name="T2" fmla="*/ 126 h 12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26">
                  <a:moveTo>
                    <a:pt x="0" y="0"/>
                  </a:moveTo>
                  <a:lnTo>
                    <a:pt x="0" y="0"/>
                  </a:lnTo>
                  <a:lnTo>
                    <a:pt x="0" y="126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6663" y="1248"/>
              <a:ext cx="603" cy="791"/>
            </a:xfrm>
            <a:custGeom>
              <a:avLst/>
              <a:gdLst>
                <a:gd name="T0" fmla="*/ 628 w 1005"/>
                <a:gd name="T1" fmla="*/ 1318 h 1318"/>
                <a:gd name="T2" fmla="*/ 628 w 1005"/>
                <a:gd name="T3" fmla="*/ 1318 h 1318"/>
                <a:gd name="T4" fmla="*/ 0 w 1005"/>
                <a:gd name="T5" fmla="*/ 1318 h 1318"/>
                <a:gd name="T6" fmla="*/ 0 w 1005"/>
                <a:gd name="T7" fmla="*/ 0 h 1318"/>
                <a:gd name="T8" fmla="*/ 691 w 1005"/>
                <a:gd name="T9" fmla="*/ 0 h 1318"/>
                <a:gd name="T10" fmla="*/ 1005 w 1005"/>
                <a:gd name="T11" fmla="*/ 314 h 1318"/>
                <a:gd name="T12" fmla="*/ 1005 w 1005"/>
                <a:gd name="T13" fmla="*/ 565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5" h="1318">
                  <a:moveTo>
                    <a:pt x="628" y="1318"/>
                  </a:moveTo>
                  <a:lnTo>
                    <a:pt x="628" y="1318"/>
                  </a:lnTo>
                  <a:lnTo>
                    <a:pt x="0" y="1318"/>
                  </a:lnTo>
                  <a:lnTo>
                    <a:pt x="0" y="0"/>
                  </a:lnTo>
                  <a:lnTo>
                    <a:pt x="691" y="0"/>
                  </a:lnTo>
                  <a:lnTo>
                    <a:pt x="1005" y="314"/>
                  </a:lnTo>
                  <a:lnTo>
                    <a:pt x="1005" y="565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9" name="Freeform 19"/>
            <p:cNvSpPr>
              <a:spLocks/>
            </p:cNvSpPr>
            <p:nvPr/>
          </p:nvSpPr>
          <p:spPr bwMode="auto">
            <a:xfrm>
              <a:off x="7078" y="1248"/>
              <a:ext cx="188" cy="189"/>
            </a:xfrm>
            <a:custGeom>
              <a:avLst/>
              <a:gdLst>
                <a:gd name="T0" fmla="*/ 0 w 314"/>
                <a:gd name="T1" fmla="*/ 0 h 314"/>
                <a:gd name="T2" fmla="*/ 0 w 314"/>
                <a:gd name="T3" fmla="*/ 0 h 314"/>
                <a:gd name="T4" fmla="*/ 0 w 314"/>
                <a:gd name="T5" fmla="*/ 314 h 314"/>
                <a:gd name="T6" fmla="*/ 314 w 314"/>
                <a:gd name="T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" h="314">
                  <a:moveTo>
                    <a:pt x="0" y="0"/>
                  </a:moveTo>
                  <a:lnTo>
                    <a:pt x="0" y="0"/>
                  </a:lnTo>
                  <a:lnTo>
                    <a:pt x="0" y="314"/>
                  </a:lnTo>
                  <a:lnTo>
                    <a:pt x="314" y="314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</p:grpSp>
      <p:grpSp>
        <p:nvGrpSpPr>
          <p:cNvPr id="70" name="Group 69"/>
          <p:cNvGrpSpPr>
            <a:grpSpLocks noChangeAspect="1"/>
          </p:cNvGrpSpPr>
          <p:nvPr/>
        </p:nvGrpSpPr>
        <p:grpSpPr bwMode="auto">
          <a:xfrm>
            <a:off x="743356" y="2318181"/>
            <a:ext cx="779620" cy="649489"/>
            <a:chOff x="663" y="3066"/>
            <a:chExt cx="671" cy="559"/>
          </a:xfrm>
        </p:grpSpPr>
        <p:sp>
          <p:nvSpPr>
            <p:cNvPr id="71" name="Freeform 23"/>
            <p:cNvSpPr>
              <a:spLocks/>
            </p:cNvSpPr>
            <p:nvPr/>
          </p:nvSpPr>
          <p:spPr bwMode="auto">
            <a:xfrm>
              <a:off x="995" y="3066"/>
              <a:ext cx="339" cy="353"/>
            </a:xfrm>
            <a:custGeom>
              <a:avLst/>
              <a:gdLst>
                <a:gd name="T0" fmla="*/ 339 w 339"/>
                <a:gd name="T1" fmla="*/ 0 h 353"/>
                <a:gd name="T2" fmla="*/ 0 w 339"/>
                <a:gd name="T3" fmla="*/ 0 h 353"/>
                <a:gd name="T4" fmla="*/ 0 w 339"/>
                <a:gd name="T5" fmla="*/ 279 h 353"/>
                <a:gd name="T6" fmla="*/ 58 w 339"/>
                <a:gd name="T7" fmla="*/ 279 h 353"/>
                <a:gd name="T8" fmla="*/ 58 w 339"/>
                <a:gd name="T9" fmla="*/ 353 h 353"/>
                <a:gd name="T10" fmla="*/ 129 w 339"/>
                <a:gd name="T11" fmla="*/ 279 h 353"/>
                <a:gd name="T12" fmla="*/ 339 w 339"/>
                <a:gd name="T13" fmla="*/ 279 h 353"/>
                <a:gd name="T14" fmla="*/ 339 w 339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9" h="353">
                  <a:moveTo>
                    <a:pt x="339" y="0"/>
                  </a:moveTo>
                  <a:lnTo>
                    <a:pt x="0" y="0"/>
                  </a:lnTo>
                  <a:lnTo>
                    <a:pt x="0" y="279"/>
                  </a:lnTo>
                  <a:lnTo>
                    <a:pt x="58" y="279"/>
                  </a:lnTo>
                  <a:lnTo>
                    <a:pt x="58" y="353"/>
                  </a:lnTo>
                  <a:lnTo>
                    <a:pt x="129" y="279"/>
                  </a:lnTo>
                  <a:lnTo>
                    <a:pt x="339" y="279"/>
                  </a:lnTo>
                  <a:lnTo>
                    <a:pt x="339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2" name="Oval 24"/>
            <p:cNvSpPr>
              <a:spLocks noChangeArrowheads="1"/>
            </p:cNvSpPr>
            <p:nvPr/>
          </p:nvSpPr>
          <p:spPr bwMode="auto">
            <a:xfrm>
              <a:off x="1064" y="3184"/>
              <a:ext cx="43" cy="4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3" name="Oval 25"/>
            <p:cNvSpPr>
              <a:spLocks noChangeArrowheads="1"/>
            </p:cNvSpPr>
            <p:nvPr/>
          </p:nvSpPr>
          <p:spPr bwMode="auto">
            <a:xfrm>
              <a:off x="1145" y="3184"/>
              <a:ext cx="43" cy="4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4" name="Oval 26"/>
            <p:cNvSpPr>
              <a:spLocks noChangeArrowheads="1"/>
            </p:cNvSpPr>
            <p:nvPr/>
          </p:nvSpPr>
          <p:spPr bwMode="auto">
            <a:xfrm>
              <a:off x="1225" y="3184"/>
              <a:ext cx="45" cy="4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5" name="Freeform 27"/>
            <p:cNvSpPr>
              <a:spLocks/>
            </p:cNvSpPr>
            <p:nvPr/>
          </p:nvSpPr>
          <p:spPr bwMode="auto">
            <a:xfrm>
              <a:off x="663" y="3373"/>
              <a:ext cx="322" cy="252"/>
            </a:xfrm>
            <a:custGeom>
              <a:avLst/>
              <a:gdLst>
                <a:gd name="T0" fmla="*/ 38 w 150"/>
                <a:gd name="T1" fmla="*/ 117 h 117"/>
                <a:gd name="T2" fmla="*/ 116 w 150"/>
                <a:gd name="T3" fmla="*/ 117 h 117"/>
                <a:gd name="T4" fmla="*/ 150 w 150"/>
                <a:gd name="T5" fmla="*/ 80 h 117"/>
                <a:gd name="T6" fmla="*/ 75 w 150"/>
                <a:gd name="T7" fmla="*/ 0 h 117"/>
                <a:gd name="T8" fmla="*/ 0 w 150"/>
                <a:gd name="T9" fmla="*/ 80 h 117"/>
                <a:gd name="T10" fmla="*/ 38 w 150"/>
                <a:gd name="T11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" h="117">
                  <a:moveTo>
                    <a:pt x="38" y="117"/>
                  </a:moveTo>
                  <a:cubicBezTo>
                    <a:pt x="116" y="117"/>
                    <a:pt x="116" y="117"/>
                    <a:pt x="116" y="117"/>
                  </a:cubicBezTo>
                  <a:cubicBezTo>
                    <a:pt x="126" y="117"/>
                    <a:pt x="150" y="91"/>
                    <a:pt x="150" y="80"/>
                  </a:cubicBezTo>
                  <a:cubicBezTo>
                    <a:pt x="150" y="80"/>
                    <a:pt x="139" y="0"/>
                    <a:pt x="75" y="0"/>
                  </a:cubicBezTo>
                  <a:cubicBezTo>
                    <a:pt x="7" y="0"/>
                    <a:pt x="0" y="80"/>
                    <a:pt x="0" y="80"/>
                  </a:cubicBezTo>
                  <a:cubicBezTo>
                    <a:pt x="0" y="91"/>
                    <a:pt x="27" y="117"/>
                    <a:pt x="38" y="117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6" name="Oval 28"/>
            <p:cNvSpPr>
              <a:spLocks noChangeArrowheads="1"/>
            </p:cNvSpPr>
            <p:nvPr/>
          </p:nvSpPr>
          <p:spPr bwMode="auto">
            <a:xfrm>
              <a:off x="730" y="3184"/>
              <a:ext cx="188" cy="189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</p:grpSp>
      <p:grpSp>
        <p:nvGrpSpPr>
          <p:cNvPr id="77" name="Group 31"/>
          <p:cNvGrpSpPr>
            <a:grpSpLocks noChangeAspect="1"/>
          </p:cNvGrpSpPr>
          <p:nvPr/>
        </p:nvGrpSpPr>
        <p:grpSpPr bwMode="auto">
          <a:xfrm>
            <a:off x="2236435" y="3852494"/>
            <a:ext cx="589859" cy="512389"/>
            <a:chOff x="9" y="12"/>
            <a:chExt cx="434" cy="377"/>
          </a:xfrm>
        </p:grpSpPr>
        <p:sp>
          <p:nvSpPr>
            <p:cNvPr id="78" name="Line 32"/>
            <p:cNvSpPr>
              <a:spLocks noChangeShapeType="1"/>
            </p:cNvSpPr>
            <p:nvPr/>
          </p:nvSpPr>
          <p:spPr bwMode="auto">
            <a:xfrm>
              <a:off x="209" y="141"/>
              <a:ext cx="90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79" name="Line 33"/>
            <p:cNvSpPr>
              <a:spLocks noChangeShapeType="1"/>
            </p:cNvSpPr>
            <p:nvPr/>
          </p:nvSpPr>
          <p:spPr bwMode="auto">
            <a:xfrm>
              <a:off x="239" y="222"/>
              <a:ext cx="148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0" name="Line 34"/>
            <p:cNvSpPr>
              <a:spLocks noChangeShapeType="1"/>
            </p:cNvSpPr>
            <p:nvPr/>
          </p:nvSpPr>
          <p:spPr bwMode="auto">
            <a:xfrm>
              <a:off x="239" y="181"/>
              <a:ext cx="136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1" name="Oval 35"/>
            <p:cNvSpPr>
              <a:spLocks noChangeArrowheads="1"/>
            </p:cNvSpPr>
            <p:nvPr/>
          </p:nvSpPr>
          <p:spPr bwMode="auto">
            <a:xfrm>
              <a:off x="112" y="319"/>
              <a:ext cx="32" cy="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2" name="Line 36"/>
            <p:cNvSpPr>
              <a:spLocks noChangeShapeType="1"/>
            </p:cNvSpPr>
            <p:nvPr/>
          </p:nvSpPr>
          <p:spPr bwMode="auto">
            <a:xfrm>
              <a:off x="95" y="53"/>
              <a:ext cx="65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3" name="Freeform 37"/>
            <p:cNvSpPr>
              <a:spLocks/>
            </p:cNvSpPr>
            <p:nvPr/>
          </p:nvSpPr>
          <p:spPr bwMode="auto">
            <a:xfrm>
              <a:off x="9" y="12"/>
              <a:ext cx="238" cy="377"/>
            </a:xfrm>
            <a:custGeom>
              <a:avLst/>
              <a:gdLst>
                <a:gd name="T0" fmla="*/ 164 w 238"/>
                <a:gd name="T1" fmla="*/ 251 h 377"/>
                <a:gd name="T2" fmla="*/ 164 w 238"/>
                <a:gd name="T3" fmla="*/ 90 h 377"/>
                <a:gd name="T4" fmla="*/ 238 w 238"/>
                <a:gd name="T5" fmla="*/ 90 h 377"/>
                <a:gd name="T6" fmla="*/ 238 w 238"/>
                <a:gd name="T7" fmla="*/ 0 h 377"/>
                <a:gd name="T8" fmla="*/ 0 w 238"/>
                <a:gd name="T9" fmla="*/ 0 h 377"/>
                <a:gd name="T10" fmla="*/ 0 w 238"/>
                <a:gd name="T11" fmla="*/ 377 h 377"/>
                <a:gd name="T12" fmla="*/ 238 w 238"/>
                <a:gd name="T13" fmla="*/ 377 h 377"/>
                <a:gd name="T14" fmla="*/ 238 w 238"/>
                <a:gd name="T15" fmla="*/ 251 h 377"/>
                <a:gd name="T16" fmla="*/ 164 w 238"/>
                <a:gd name="T17" fmla="*/ 25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377">
                  <a:moveTo>
                    <a:pt x="164" y="251"/>
                  </a:moveTo>
                  <a:lnTo>
                    <a:pt x="164" y="90"/>
                  </a:lnTo>
                  <a:lnTo>
                    <a:pt x="238" y="90"/>
                  </a:lnTo>
                  <a:lnTo>
                    <a:pt x="238" y="0"/>
                  </a:lnTo>
                  <a:lnTo>
                    <a:pt x="0" y="0"/>
                  </a:lnTo>
                  <a:lnTo>
                    <a:pt x="0" y="377"/>
                  </a:lnTo>
                  <a:lnTo>
                    <a:pt x="238" y="377"/>
                  </a:lnTo>
                  <a:lnTo>
                    <a:pt x="238" y="251"/>
                  </a:lnTo>
                  <a:lnTo>
                    <a:pt x="164" y="251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4" name="Rectangle 38"/>
            <p:cNvSpPr>
              <a:spLocks noChangeArrowheads="1"/>
            </p:cNvSpPr>
            <p:nvPr/>
          </p:nvSpPr>
          <p:spPr bwMode="auto">
            <a:xfrm>
              <a:off x="173" y="102"/>
              <a:ext cx="270" cy="161"/>
            </a:xfrm>
            <a:prstGeom prst="rect">
              <a:avLst/>
            </a:prstGeom>
            <a:noFill/>
            <a:ln w="1905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1953210" y="440854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Cards</a:t>
            </a:r>
          </a:p>
        </p:txBody>
      </p:sp>
      <p:sp>
        <p:nvSpPr>
          <p:cNvPr id="87" name="Shape 282"/>
          <p:cNvSpPr/>
          <p:nvPr/>
        </p:nvSpPr>
        <p:spPr>
          <a:xfrm>
            <a:off x="3051963" y="2065711"/>
            <a:ext cx="3198027" cy="5655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575" tIns="28575" rIns="28575" bIns="28575" numCol="1" anchor="t">
            <a:spAutoFit/>
          </a:bodyPr>
          <a:lstStyle>
            <a:lvl1pPr>
              <a:defRPr sz="1400">
                <a:solidFill>
                  <a:srgbClr val="53585F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algn="ctr"/>
            <a:r>
              <a:rPr lang="en-US" sz="1100" dirty="0">
                <a:solidFill>
                  <a:schemeClr val="accent1"/>
                </a:solidFill>
                <a:latin typeface="Arial"/>
              </a:rPr>
              <a:t>Speech Recognition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  <a:latin typeface="Arial"/>
              </a:rPr>
              <a:t>Machine Learning</a:t>
            </a:r>
          </a:p>
          <a:p>
            <a:pPr algn="ctr"/>
            <a:r>
              <a:rPr lang="en-US" sz="1100" dirty="0">
                <a:solidFill>
                  <a:schemeClr val="accent1"/>
                </a:solidFill>
                <a:latin typeface="Arial"/>
              </a:rPr>
              <a:t>Natural Language Understanding</a:t>
            </a:r>
            <a:endParaRPr sz="1100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060988" y="2722018"/>
            <a:ext cx="3247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Text to speech</a:t>
            </a:r>
          </a:p>
        </p:txBody>
      </p:sp>
      <p:sp>
        <p:nvSpPr>
          <p:cNvPr id="89" name="Shape 396">
            <a:extLst>
              <a:ext uri="{FF2B5EF4-FFF2-40B4-BE49-F238E27FC236}">
                <a16:creationId xmlns:a16="http://schemas.microsoft.com/office/drawing/2014/main" id="{5BFD9875-F79E-4658-ADF3-EA9D3D9995E3}"/>
              </a:ext>
            </a:extLst>
          </p:cNvPr>
          <p:cNvSpPr/>
          <p:nvPr/>
        </p:nvSpPr>
        <p:spPr>
          <a:xfrm>
            <a:off x="6265180" y="3102656"/>
            <a:ext cx="135074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  <a:r>
              <a:rPr lang="en-US" dirty="0">
                <a:solidFill>
                  <a:srgbClr val="00D6CB"/>
                </a:solidFill>
                <a:latin typeface="+mj-lt"/>
                <a:ea typeface="Cambria"/>
                <a:cs typeface="Cambria"/>
              </a:rPr>
              <a:t>Response</a:t>
            </a:r>
            <a:endParaRPr dirty="0">
              <a:solidFill>
                <a:srgbClr val="00D6CB"/>
              </a:solidFill>
              <a:latin typeface="+mj-lt"/>
              <a:ea typeface="Cambria"/>
              <a:cs typeface="Cambria"/>
            </a:endParaRPr>
          </a:p>
        </p:txBody>
      </p:sp>
      <p:sp>
        <p:nvSpPr>
          <p:cNvPr id="90" name="Shape 396">
            <a:extLst>
              <a:ext uri="{FF2B5EF4-FFF2-40B4-BE49-F238E27FC236}">
                <a16:creationId xmlns:a16="http://schemas.microsoft.com/office/drawing/2014/main" id="{F420FF57-7FA6-4EF5-AB35-C74E1B33F8AD}"/>
              </a:ext>
            </a:extLst>
          </p:cNvPr>
          <p:cNvSpPr/>
          <p:nvPr/>
        </p:nvSpPr>
        <p:spPr>
          <a:xfrm>
            <a:off x="7714969" y="1586845"/>
            <a:ext cx="135074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+mj-lt"/>
                <a:ea typeface="Cambria"/>
                <a:cs typeface="Cambria"/>
              </a:rPr>
              <a:t>Your </a:t>
            </a:r>
            <a:br>
              <a:rPr lang="en-US" dirty="0">
                <a:solidFill>
                  <a:schemeClr val="tx1">
                    <a:lumMod val="85000"/>
                  </a:schemeClr>
                </a:solidFill>
                <a:latin typeface="+mj-lt"/>
                <a:ea typeface="Cambria"/>
                <a:cs typeface="Cambria"/>
              </a:rPr>
            </a:b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+mj-lt"/>
                <a:ea typeface="Cambria"/>
                <a:cs typeface="Cambria"/>
              </a:rPr>
              <a:t>Service</a:t>
            </a:r>
            <a:endParaRPr dirty="0">
              <a:solidFill>
                <a:schemeClr val="tx1">
                  <a:lumMod val="85000"/>
                </a:schemeClr>
              </a:solidFill>
              <a:latin typeface="+mj-lt"/>
              <a:ea typeface="Cambria"/>
              <a:cs typeface="Cambria"/>
            </a:endParaRPr>
          </a:p>
        </p:txBody>
      </p:sp>
      <p:sp>
        <p:nvSpPr>
          <p:cNvPr id="85" name="Shape 396"/>
          <p:cNvSpPr/>
          <p:nvPr/>
        </p:nvSpPr>
        <p:spPr>
          <a:xfrm>
            <a:off x="6593911" y="2239238"/>
            <a:ext cx="746689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/>
            <a:r>
              <a:rPr lang="en-US" sz="1400" dirty="0">
                <a:latin typeface="+mj-lt"/>
                <a:ea typeface="Cambria"/>
                <a:cs typeface="Cambria"/>
              </a:rPr>
              <a:t>Intents</a:t>
            </a:r>
            <a:endParaRPr sz="1400" dirty="0">
              <a:latin typeface="+mj-lt"/>
              <a:ea typeface="Cambria"/>
              <a:cs typeface="Cambria"/>
            </a:endParaRPr>
          </a:p>
        </p:txBody>
      </p:sp>
      <p:pic>
        <p:nvPicPr>
          <p:cNvPr id="93" name="Picture 92" descr="Amazon_Echo_White_Front_on_RGB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13" y="1201781"/>
            <a:ext cx="307946" cy="833008"/>
          </a:xfrm>
          <a:prstGeom prst="rect">
            <a:avLst/>
          </a:prstGeom>
        </p:spPr>
      </p:pic>
      <p:sp>
        <p:nvSpPr>
          <p:cNvPr id="94" name="Shape 389"/>
          <p:cNvSpPr/>
          <p:nvPr/>
        </p:nvSpPr>
        <p:spPr>
          <a:xfrm rot="10800000" flipH="1">
            <a:off x="2722028" y="1422294"/>
            <a:ext cx="2042709" cy="297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413"/>
                </a:moveTo>
                <a:lnTo>
                  <a:pt x="21600" y="21600"/>
                </a:lnTo>
                <a:lnTo>
                  <a:pt x="21592" y="0"/>
                </a:lnTo>
              </a:path>
            </a:pathLst>
          </a:custGeom>
          <a:ln w="12700" cmpd="sng">
            <a:solidFill>
              <a:schemeClr val="tx1">
                <a:lumMod val="85000"/>
              </a:schemeClr>
            </a:solidFill>
            <a:prstDash val="dash"/>
            <a:miter lim="400000"/>
            <a:headEnd type="triangle" w="lg" len="lg"/>
            <a:tailEnd type="triangl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  <p:sp>
        <p:nvSpPr>
          <p:cNvPr id="95" name="Shape 390"/>
          <p:cNvSpPr/>
          <p:nvPr/>
        </p:nvSpPr>
        <p:spPr>
          <a:xfrm rot="5400000" flipH="1">
            <a:off x="1032682" y="1312082"/>
            <a:ext cx="869478" cy="1141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60"/>
                </a:moveTo>
                <a:lnTo>
                  <a:pt x="21417" y="21600"/>
                </a:lnTo>
                <a:lnTo>
                  <a:pt x="21600" y="0"/>
                </a:lnTo>
              </a:path>
            </a:pathLst>
          </a:custGeom>
          <a:ln w="12700" cmpd="sng">
            <a:solidFill>
              <a:schemeClr val="tx1">
                <a:lumMod val="85000"/>
              </a:schemeClr>
            </a:solidFill>
            <a:prstDash val="dash"/>
            <a:miter lim="400000"/>
            <a:headEnd type="triangle" w="lg" len="lg"/>
            <a:tailEnd type="triangl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  <p:sp>
        <p:nvSpPr>
          <p:cNvPr id="97" name="Shape 395"/>
          <p:cNvSpPr/>
          <p:nvPr/>
        </p:nvSpPr>
        <p:spPr>
          <a:xfrm>
            <a:off x="6213545" y="2590413"/>
            <a:ext cx="1421024" cy="3"/>
          </a:xfrm>
          <a:prstGeom prst="line">
            <a:avLst/>
          </a:prstGeom>
          <a:ln w="12700" cmpd="sng">
            <a:solidFill>
              <a:schemeClr val="tx1">
                <a:lumMod val="85000"/>
              </a:schemeClr>
            </a:solidFill>
            <a:prstDash val="dash"/>
            <a:miter lim="400000"/>
            <a:headEnd type="none" w="lg" len="lg"/>
            <a:tailEnd type="triangl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  <p:sp>
        <p:nvSpPr>
          <p:cNvPr id="98" name="Shape 402"/>
          <p:cNvSpPr/>
          <p:nvPr/>
        </p:nvSpPr>
        <p:spPr>
          <a:xfrm>
            <a:off x="6230039" y="2801201"/>
            <a:ext cx="1421024" cy="2"/>
          </a:xfrm>
          <a:prstGeom prst="line">
            <a:avLst/>
          </a:prstGeom>
          <a:ln w="12700" cmpd="sng">
            <a:solidFill>
              <a:schemeClr val="accent1"/>
            </a:solidFill>
            <a:prstDash val="dash"/>
            <a:miter lim="400000"/>
            <a:headEnd type="triangle" w="lg" len="lg"/>
            <a:tailEnd type="none" w="lg" len="lg"/>
          </a:ln>
        </p:spPr>
        <p:txBody>
          <a:bodyPr lIns="38100" tIns="38100" rIns="38100" bIns="38100" anchor="ctr"/>
          <a:lstStyle/>
          <a:p>
            <a:pPr defTabSz="609608"/>
            <a:endParaRPr sz="500"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5294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F26712-0038-4C9A-B264-8718662480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1313" y="967740"/>
            <a:ext cx="2778876" cy="3658234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foʊr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maɪlz</a:t>
            </a:r>
            <a:endParaRPr lang="en-US" dirty="0">
              <a:latin typeface="+mn-lt"/>
            </a:endParaRPr>
          </a:p>
          <a:p>
            <a:pPr>
              <a:spcBef>
                <a:spcPts val="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accent3"/>
                </a:solidFill>
                <a:latin typeface="+mn-lt"/>
              </a:rPr>
              <a:t>4 Miles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For Miles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Form Isles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For My Isles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D5B076-A7EF-428E-AADB-B91BEC1E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ASR – Automatic Speech Recognition</a:t>
            </a:r>
          </a:p>
        </p:txBody>
      </p:sp>
      <p:pic>
        <p:nvPicPr>
          <p:cNvPr id="1032" name="Picture 8" descr="Image result for 4 miles road">
            <a:extLst>
              <a:ext uri="{FF2B5EF4-FFF2-40B4-BE49-F238E27FC236}">
                <a16:creationId xmlns:a16="http://schemas.microsoft.com/office/drawing/2014/main" id="{639CD9AF-6F89-4D94-95A1-0CF2A5B74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092" y="1516549"/>
            <a:ext cx="4037430" cy="269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85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AmazonAlexa_deck-template">
  <a:themeElements>
    <a:clrScheme name="Custom 3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00D6CB"/>
      </a:accent1>
      <a:accent2>
        <a:srgbClr val="00CAFF"/>
      </a:accent2>
      <a:accent3>
        <a:srgbClr val="0093F7"/>
      </a:accent3>
      <a:accent4>
        <a:srgbClr val="FFB339"/>
      </a:accent4>
      <a:accent5>
        <a:srgbClr val="FF9517"/>
      </a:accent5>
      <a:accent6>
        <a:srgbClr val="999A98"/>
      </a:accent6>
      <a:hlink>
        <a:srgbClr val="007BEA"/>
      </a:hlink>
      <a:folHlink>
        <a:srgbClr val="0093F7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mazonAlexa-Deck-Template" id="{EA5AA827-D96B-4546-804D-31FC80743A49}" vid="{D29B1AF1-357A-41B3-AC76-FDD533B764C0}"/>
    </a:ext>
  </a:extLst>
</a:theme>
</file>

<file path=ppt/theme/theme2.xml><?xml version="1.0" encoding="utf-8"?>
<a:theme xmlns:a="http://schemas.openxmlformats.org/drawingml/2006/main" name="DeckTemplate-AWS-Dark">
  <a:themeElements>
    <a:clrScheme name="Custom 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FCB64C"/>
      </a:accent1>
      <a:accent2>
        <a:srgbClr val="F7A028"/>
      </a:accent2>
      <a:accent3>
        <a:srgbClr val="49A8F2"/>
      </a:accent3>
      <a:accent4>
        <a:srgbClr val="7BC233"/>
      </a:accent4>
      <a:accent5>
        <a:srgbClr val="FDD645"/>
      </a:accent5>
      <a:accent6>
        <a:srgbClr val="999A98"/>
      </a:accent6>
      <a:hlink>
        <a:srgbClr val="686CEA"/>
      </a:hlink>
      <a:folHlink>
        <a:srgbClr val="9F52C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16559</TotalTime>
  <Words>364</Words>
  <Application>Microsoft Office PowerPoint</Application>
  <PresentationFormat>On-screen Show (16:9)</PresentationFormat>
  <Paragraphs>156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Amazon Ember</vt:lpstr>
      <vt:lpstr>Arial</vt:lpstr>
      <vt:lpstr>Calibri</vt:lpstr>
      <vt:lpstr>Cambria</vt:lpstr>
      <vt:lpstr>Consolas</vt:lpstr>
      <vt:lpstr>Helvetica</vt:lpstr>
      <vt:lpstr>Helvetica Light</vt:lpstr>
      <vt:lpstr>Lucida Console</vt:lpstr>
      <vt:lpstr>Montserrat-Regular</vt:lpstr>
      <vt:lpstr>Times New Roman</vt:lpstr>
      <vt:lpstr>1_AmazonAlexa_deck-template</vt:lpstr>
      <vt:lpstr>DeckTemplate-AWS-Dark</vt:lpstr>
      <vt:lpstr>PowerPoint Presentation</vt:lpstr>
      <vt:lpstr>A look inside Echo</vt:lpstr>
      <vt:lpstr>How Alexa Works</vt:lpstr>
      <vt:lpstr>Creating an Alexa Skill</vt:lpstr>
      <vt:lpstr>Creating an Alexa Skill</vt:lpstr>
      <vt:lpstr>Alexa Skills Kit</vt:lpstr>
      <vt:lpstr>Alexa Skills Kit: Signal Processing</vt:lpstr>
      <vt:lpstr>Alexa Skills Kit: Utterances Into Intents</vt:lpstr>
      <vt:lpstr>ASR – Automatic Speech Recognition</vt:lpstr>
      <vt:lpstr>ASR – Automatic Speech Recognition</vt:lpstr>
      <vt:lpstr>ASR – Automatic Speech Recognition</vt:lpstr>
      <vt:lpstr>ASR – Automatic Speech Recognition</vt:lpstr>
      <vt:lpstr>Utterances and Intents</vt:lpstr>
      <vt:lpstr>Utterances and Intents </vt:lpstr>
      <vt:lpstr>Utterances and Intents </vt:lpstr>
      <vt:lpstr>Built-in Slots</vt:lpstr>
      <vt:lpstr>PowerPoint Presentation</vt:lpstr>
      <vt:lpstr>PowerPoint Presentation</vt:lpstr>
      <vt:lpstr>Custom Slots</vt:lpstr>
      <vt:lpstr>PowerPoint Presentation</vt:lpstr>
      <vt:lpstr>PowerPoint Presentation</vt:lpstr>
      <vt:lpstr>How Do I Receive My Slot?</vt:lpstr>
      <vt:lpstr>Alexa Skills Kit: Requests and Responses</vt:lpstr>
      <vt:lpstr>Alexa Skills Kit: Output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Bill Klug</cp:lastModifiedBy>
  <cp:revision>171</cp:revision>
  <dcterms:created xsi:type="dcterms:W3CDTF">2017-06-29T23:54:26Z</dcterms:created>
  <dcterms:modified xsi:type="dcterms:W3CDTF">2018-04-10T19:07:55Z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